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56" r:id="rId2"/>
    <p:sldId id="261" r:id="rId3"/>
    <p:sldId id="272" r:id="rId4"/>
    <p:sldId id="273" r:id="rId5"/>
    <p:sldId id="258" r:id="rId6"/>
    <p:sldId id="259" r:id="rId7"/>
    <p:sldId id="284" r:id="rId8"/>
    <p:sldId id="264" r:id="rId9"/>
    <p:sldId id="266" r:id="rId10"/>
    <p:sldId id="285" r:id="rId11"/>
    <p:sldId id="28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45" autoAdjust="0"/>
  </p:normalViewPr>
  <p:slideViewPr>
    <p:cSldViewPr>
      <p:cViewPr>
        <p:scale>
          <a:sx n="100" d="100"/>
          <a:sy n="100" d="100"/>
        </p:scale>
        <p:origin x="-1860"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BD7889-75A6-4FB9-A934-FB85497AD1E4}" type="datetimeFigureOut">
              <a:rPr lang="en-US" smtClean="0"/>
              <a:pPr/>
              <a:t>3/9/2015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198530-8DA9-4261-B9CF-8EC9B4CA2DA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Mention non-</a:t>
            </a:r>
            <a:r>
              <a:rPr lang="en-US" dirty="0" err="1" smtClean="0"/>
              <a:t>proft</a:t>
            </a:r>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accomplish this, we need financial </a:t>
            </a:r>
            <a:r>
              <a:rPr lang="en-US" dirty="0" smtClean="0"/>
              <a:t>support </a:t>
            </a:r>
            <a:r>
              <a:rPr lang="en-US" dirty="0" smtClean="0"/>
              <a:t>in </a:t>
            </a:r>
            <a:r>
              <a:rPr lang="en-US" dirty="0" smtClean="0"/>
              <a:t>order to pay off </a:t>
            </a:r>
            <a:r>
              <a:rPr lang="en-US" dirty="0" smtClean="0"/>
              <a:t>investors</a:t>
            </a:r>
            <a:r>
              <a:rPr lang="en-US" baseline="0" dirty="0" smtClean="0"/>
              <a:t> and</a:t>
            </a:r>
            <a:r>
              <a:rPr lang="en-US" dirty="0" smtClean="0"/>
              <a:t> </a:t>
            </a:r>
            <a:r>
              <a:rPr lang="en-US" dirty="0" smtClean="0"/>
              <a:t>start up new</a:t>
            </a:r>
            <a:r>
              <a:rPr lang="en-US" baseline="0" dirty="0" smtClean="0"/>
              <a:t> projects</a:t>
            </a:r>
          </a:p>
          <a:p>
            <a:r>
              <a:rPr lang="en-US" baseline="0" dirty="0" smtClean="0"/>
              <a:t>We need mentors to teach skills and inspire the students both in our local program and in any programs we may found</a:t>
            </a:r>
          </a:p>
          <a:p>
            <a:r>
              <a:rPr lang="en-US" baseline="0" dirty="0" smtClean="0"/>
              <a:t>In addition, while we currently work out of a closet [gestures toward screen], or as I try to get people to call it, we hope to be in a position to provide better facilities and supplies for other programs we found.</a:t>
            </a:r>
          </a:p>
          <a:p>
            <a:endParaRPr lang="en-US" baseline="0" dirty="0" smtClean="0"/>
          </a:p>
          <a:p>
            <a:r>
              <a:rPr lang="en-US" baseline="0" dirty="0" smtClean="0"/>
              <a:t>Industry connections are also important, because we plan to operate </a:t>
            </a:r>
            <a:r>
              <a:rPr lang="en-US" baseline="0" dirty="0" smtClean="0"/>
              <a:t>under an advisory board, creating an industry partnership in order to both provide resources and link students to mentors in the community. The industry focus also validates the skills we are teaching, making sure students are learning skills that will be relevant in the work force.</a:t>
            </a:r>
          </a:p>
          <a:p>
            <a:endParaRPr lang="en-US" baseline="0" dirty="0" smtClean="0"/>
          </a:p>
          <a:p>
            <a:r>
              <a:rPr lang="en-US" baseline="0" dirty="0" smtClean="0"/>
              <a:t>With this help, we will continue to strive toward bridging the gap between high school education and business reality.</a:t>
            </a:r>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goal is</a:t>
            </a:r>
            <a:r>
              <a:rPr lang="en-US" baseline="0" dirty="0" smtClean="0"/>
              <a:t> to help students learn real-world technical and entrepreneurial skills not taught in school</a:t>
            </a:r>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Schools teach the basics,</a:t>
            </a:r>
            <a:r>
              <a:rPr lang="en-US" sz="2000" baseline="0" dirty="0" smtClean="0"/>
              <a:t> but cannot cover the entrepreneurial and research skills colleges and businesses require</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 program uses experience-based learning to</a:t>
            </a:r>
            <a:r>
              <a:rPr lang="en-US" sz="2000" baseline="0" dirty="0" smtClean="0"/>
              <a:t> allow to students to start</a:t>
            </a:r>
            <a:r>
              <a:rPr lang="en-US" sz="2000" dirty="0" smtClean="0"/>
              <a:t> from scratch,</a:t>
            </a:r>
            <a:r>
              <a:rPr lang="en-US" sz="2000" baseline="0" dirty="0" smtClean="0"/>
              <a:t> working from a whiteboard and a couple of use cases to a complete product</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dirty="0" smtClean="0"/>
              <a:t>Provides a way of recognizing students</a:t>
            </a:r>
            <a:r>
              <a:rPr lang="en-US" sz="3400" baseline="0" dirty="0" smtClean="0"/>
              <a:t> for their work by allowing them to earn </a:t>
            </a:r>
            <a:r>
              <a:rPr lang="en-US" sz="3400" dirty="0" smtClean="0"/>
              <a:t>patents, press coverage,</a:t>
            </a:r>
            <a:r>
              <a:rPr lang="en-US" sz="3400" baseline="0" dirty="0" smtClean="0"/>
              <a:t> internships, etc. It also acts as a</a:t>
            </a:r>
            <a:r>
              <a:rPr lang="en-US" sz="3600" dirty="0" smtClean="0"/>
              <a:t> framework for publishing and peer review of student-produced</a:t>
            </a:r>
            <a:r>
              <a:rPr lang="en-US" sz="3600" baseline="0" dirty="0" smtClean="0"/>
              <a:t> </a:t>
            </a:r>
            <a:r>
              <a:rPr lang="en-US" sz="3600" dirty="0" smtClean="0"/>
              <a:t>research </a:t>
            </a:r>
            <a:r>
              <a:rPr lang="en-US" sz="3600" dirty="0" smtClean="0"/>
              <a:t>papers and publications</a:t>
            </a:r>
            <a:endParaRPr lang="en-US" sz="3400" dirty="0" smtClean="0"/>
          </a:p>
        </p:txBody>
      </p:sp>
      <p:sp>
        <p:nvSpPr>
          <p:cNvPr id="4" name="Slide Number Placeholder 3"/>
          <p:cNvSpPr>
            <a:spLocks noGrp="1"/>
          </p:cNvSpPr>
          <p:nvPr>
            <p:ph type="sldNum" sz="quarter" idx="10"/>
          </p:nvPr>
        </p:nvSpPr>
        <p:spPr/>
        <p:txBody>
          <a:bodyPr/>
          <a:lstStyle/>
          <a:p>
            <a:fld id="{CF198530-8DA9-4261-B9CF-8EC9B4CA2DA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2000" dirty="0" smtClean="0"/>
              <a:t>Pitching to “investors”</a:t>
            </a:r>
          </a:p>
          <a:p>
            <a:pPr lvl="1"/>
            <a:r>
              <a:rPr lang="en-US" sz="2000" dirty="0" smtClean="0"/>
              <a:t>Working with customers</a:t>
            </a:r>
          </a:p>
          <a:p>
            <a:pPr lvl="1"/>
            <a:r>
              <a:rPr lang="en-US" sz="2000" dirty="0" smtClean="0"/>
              <a:t>Marketing products</a:t>
            </a:r>
          </a:p>
          <a:p>
            <a:pPr lvl="1"/>
            <a:r>
              <a:rPr lang="en-US" sz="2000" dirty="0" smtClean="0"/>
              <a:t>Managing others</a:t>
            </a:r>
          </a:p>
          <a:p>
            <a:pPr lvl="1"/>
            <a:r>
              <a:rPr lang="en-US" sz="2000" dirty="0" smtClean="0"/>
              <a:t>Applying for patents</a:t>
            </a:r>
          </a:p>
          <a:p>
            <a:pPr lvl="1"/>
            <a:r>
              <a:rPr lang="en-US" sz="2000" dirty="0" smtClean="0"/>
              <a:t>Etc</a:t>
            </a:r>
            <a:r>
              <a:rPr lang="en-US" sz="2000" dirty="0" smtClean="0"/>
              <a:t>.</a:t>
            </a:r>
          </a:p>
          <a:p>
            <a:pPr lvl="1"/>
            <a:endParaRPr lang="en-US" sz="2000" dirty="0" smtClean="0"/>
          </a:p>
          <a:p>
            <a:pPr lvl="1"/>
            <a:r>
              <a:rPr lang="en-US" sz="2000" dirty="0" smtClean="0"/>
              <a:t>The</a:t>
            </a:r>
            <a:r>
              <a:rPr lang="en-US" sz="2000" baseline="0" dirty="0" smtClean="0"/>
              <a:t> skills we teach include everything from database design and manufacturing to marketing and working with customers. However, while we teach a variety of marketing skills, we still can’t make our students photogenic, as you can see here.</a:t>
            </a:r>
            <a:endParaRPr lang="en-US" sz="2000" dirty="0" smtClean="0"/>
          </a:p>
        </p:txBody>
      </p:sp>
      <p:sp>
        <p:nvSpPr>
          <p:cNvPr id="4" name="Slide Number Placeholder 3"/>
          <p:cNvSpPr>
            <a:spLocks noGrp="1"/>
          </p:cNvSpPr>
          <p:nvPr>
            <p:ph type="sldNum" sz="quarter" idx="10"/>
          </p:nvPr>
        </p:nvSpPr>
        <p:spPr/>
        <p:txBody>
          <a:bodyPr/>
          <a:lstStyle/>
          <a:p>
            <a:fld id="{CF198530-8DA9-4261-B9CF-8EC9B4CA2DA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Despite all this, Chap Research is also fundamentally about making </a:t>
            </a:r>
            <a:r>
              <a:rPr lang="en-US" baseline="0" dirty="0" smtClean="0"/>
              <a:t>students excited and engaged. </a:t>
            </a:r>
            <a:r>
              <a:rPr lang="en-US" baseline="0" dirty="0" smtClean="0"/>
              <a:t>[gestures to screen] Look at all these </a:t>
            </a:r>
            <a:r>
              <a:rPr lang="en-US" baseline="0" dirty="0" smtClean="0"/>
              <a:t>excited people. </a:t>
            </a:r>
            <a:r>
              <a:rPr lang="en-US" baseline="0" dirty="0" smtClean="0"/>
              <a:t>[transition] Most of them anyway. But on the other hand, having the perseverance to work through setbacks is just as important as having fun during the exciting parts.</a:t>
            </a:r>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All </a:t>
            </a:r>
            <a:r>
              <a:rPr lang="en-US" baseline="0" dirty="0" smtClean="0"/>
              <a:t>of the benefits to the </a:t>
            </a:r>
            <a:r>
              <a:rPr lang="en-US" baseline="0" dirty="0" smtClean="0"/>
              <a:t>students </a:t>
            </a:r>
            <a:r>
              <a:rPr lang="en-US" baseline="0" dirty="0" smtClean="0"/>
              <a:t>that I’ve described were proven through our </a:t>
            </a:r>
            <a:r>
              <a:rPr lang="en-US" baseline="0" dirty="0" smtClean="0"/>
              <a:t>successful first </a:t>
            </a:r>
            <a:r>
              <a:rPr lang="en-US" baseline="0" dirty="0" smtClean="0"/>
              <a:t>project, the ChapR. By developing the ChapR, we realized we had more than a product; we had a process by which to allow students to develop innovation skills.</a:t>
            </a:r>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Allow me to briefly</a:t>
            </a:r>
            <a:r>
              <a:rPr lang="en-US" baseline="0" dirty="0" smtClean="0"/>
              <a:t> explain the ChapR project, but keep in mind that the focus is on the process, not the product. While not all projects will be on this scale, the ChapR is an example of the range of skills and experiences we develop.</a:t>
            </a:r>
          </a:p>
          <a:p>
            <a:endParaRPr lang="en-US" baseline="0" dirty="0" smtClean="0"/>
          </a:p>
          <a:p>
            <a:r>
              <a:rPr lang="en-US" baseline="0" dirty="0" smtClean="0"/>
              <a:t>Whiteboard - </a:t>
            </a:r>
          </a:p>
          <a:p>
            <a:endParaRPr lang="en-US" dirty="0"/>
          </a:p>
        </p:txBody>
      </p:sp>
      <p:sp>
        <p:nvSpPr>
          <p:cNvPr id="4" name="Slide Number Placeholder 3"/>
          <p:cNvSpPr>
            <a:spLocks noGrp="1"/>
          </p:cNvSpPr>
          <p:nvPr>
            <p:ph type="sldNum" sz="quarter" idx="10"/>
          </p:nvPr>
        </p:nvSpPr>
        <p:spPr/>
        <p:txBody>
          <a:bodyPr/>
          <a:lstStyle/>
          <a:p>
            <a:fld id="{CF198530-8DA9-4261-B9CF-8EC9B4CA2DA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Because of this success, we</a:t>
            </a:r>
            <a:r>
              <a:rPr lang="en-US" sz="1200" b="0" i="0" kern="1200" baseline="0" dirty="0" smtClean="0">
                <a:solidFill>
                  <a:schemeClr val="tx1"/>
                </a:solidFill>
                <a:latin typeface="+mn-lt"/>
                <a:ea typeface="+mn-ea"/>
                <a:cs typeface="+mn-cs"/>
              </a:rPr>
              <a:t> </a:t>
            </a:r>
            <a:r>
              <a:rPr lang="en-US" sz="1200" b="0" i="0" kern="1200" baseline="0" dirty="0" smtClean="0">
                <a:solidFill>
                  <a:schemeClr val="tx1"/>
                </a:solidFill>
                <a:latin typeface="+mn-lt"/>
                <a:ea typeface="+mn-ea"/>
                <a:cs typeface="+mn-cs"/>
              </a:rPr>
              <a:t>want to continue to build Chap Research within Westlake to </a:t>
            </a:r>
            <a:r>
              <a:rPr lang="en-US" sz="1200" b="0" i="0" kern="1200" baseline="0" dirty="0" smtClean="0">
                <a:solidFill>
                  <a:schemeClr val="tx1"/>
                </a:solidFill>
                <a:latin typeface="+mn-lt"/>
                <a:ea typeface="+mn-ea"/>
                <a:cs typeface="+mn-cs"/>
              </a:rPr>
              <a:t>…But all this is to just to codify </a:t>
            </a:r>
            <a:r>
              <a:rPr lang="en-US" sz="1200" b="0" i="0" kern="1200" baseline="0" dirty="0" smtClean="0">
                <a:solidFill>
                  <a:schemeClr val="tx1"/>
                </a:solidFill>
                <a:latin typeface="+mn-lt"/>
                <a:ea typeface="+mn-ea"/>
                <a:cs typeface="+mn-cs"/>
              </a:rPr>
              <a:t>our process within Westlake </a:t>
            </a:r>
            <a:r>
              <a:rPr lang="en-US" sz="1200" b="0" i="0" kern="1200" baseline="0" dirty="0" smtClean="0">
                <a:solidFill>
                  <a:schemeClr val="tx1"/>
                </a:solidFill>
                <a:latin typeface="+mn-lt"/>
                <a:ea typeface="+mn-ea"/>
                <a:cs typeface="+mn-cs"/>
              </a:rPr>
              <a:t>in </a:t>
            </a:r>
            <a:r>
              <a:rPr lang="en-US" sz="1200" b="0" i="0" kern="1200" baseline="0" dirty="0" smtClean="0">
                <a:solidFill>
                  <a:schemeClr val="tx1"/>
                </a:solidFill>
                <a:latin typeface="+mn-lt"/>
                <a:ea typeface="+mn-ea"/>
                <a:cs typeface="+mn-cs"/>
              </a:rPr>
              <a:t>order to create sustainable model for other schools. Students have come to us asking how to get started, and our goal within the next 6 months is to be at a point where we can support a beta site within their school or community. Beyond that, we want to establish a p</a:t>
            </a:r>
            <a:r>
              <a:rPr lang="en-US" sz="1200" b="0" i="0" kern="1200" dirty="0" smtClean="0">
                <a:solidFill>
                  <a:schemeClr val="tx1"/>
                </a:solidFill>
                <a:latin typeface="+mn-lt"/>
                <a:ea typeface="+mn-ea"/>
                <a:cs typeface="+mn-cs"/>
              </a:rPr>
              <a:t>artnership</a:t>
            </a:r>
            <a:r>
              <a:rPr lang="en-US" sz="1200" b="0" i="0" kern="1200" baseline="0" dirty="0" smtClean="0">
                <a:solidFill>
                  <a:schemeClr val="tx1"/>
                </a:solidFill>
                <a:latin typeface="+mn-lt"/>
                <a:ea typeface="+mn-ea"/>
                <a:cs typeface="+mn-cs"/>
              </a:rPr>
              <a:t> between secondary education and industry to develop 21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century skills in students across the nation. </a:t>
            </a:r>
            <a:r>
              <a:rPr lang="en-US" sz="1200" b="0" i="0" kern="1200" baseline="0" dirty="0" smtClean="0">
                <a:solidFill>
                  <a:schemeClr val="tx1"/>
                </a:solidFill>
                <a:latin typeface="+mn-lt"/>
                <a:ea typeface="+mn-ea"/>
                <a:cs typeface="+mn-cs"/>
              </a:rPr>
              <a:t>Because we believe </a:t>
            </a:r>
            <a:r>
              <a:rPr lang="en-US" sz="1200" b="0" i="0" kern="1200" baseline="0" dirty="0" smtClean="0">
                <a:solidFill>
                  <a:schemeClr val="tx1"/>
                </a:solidFill>
                <a:latin typeface="+mn-lt"/>
                <a:ea typeface="+mn-ea"/>
                <a:cs typeface="+mn-cs"/>
              </a:rPr>
              <a:t>every student should have access to these sort of opportunities.</a:t>
            </a:r>
            <a:endParaRPr lang="en-US" sz="1200" b="0" i="0" kern="1200" dirty="0" smtClean="0">
              <a:solidFill>
                <a:schemeClr val="tx1"/>
              </a:solidFill>
              <a:latin typeface="+mn-lt"/>
              <a:ea typeface="+mn-ea"/>
              <a:cs typeface="+mn-cs"/>
            </a:endParaRPr>
          </a:p>
          <a:p>
            <a:pPr fontAlgn="t">
              <a:buFontTx/>
              <a:buNone/>
            </a:pPr>
            <a:endParaRPr lang="en-US" sz="1200" b="0" i="0" kern="1200" dirty="0" smtClean="0">
              <a:solidFill>
                <a:schemeClr val="tx1"/>
              </a:solidFill>
              <a:latin typeface="+mn-lt"/>
              <a:ea typeface="+mn-ea"/>
              <a:cs typeface="+mn-cs"/>
            </a:endParaRPr>
          </a:p>
          <a:p>
            <a:pPr fontAlgn="t">
              <a:buFontTx/>
              <a:buNone/>
            </a:pPr>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F198530-8DA9-4261-B9CF-8EC9B4CA2DA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E9D74E-BE9F-4A11-A0B1-FA28E1619F7E}" type="datetime1">
              <a:rPr lang="en-US" smtClean="0"/>
              <a:pPr/>
              <a:t>3/9/2015</a:t>
            </a:fld>
            <a:endParaRPr lang="en-US"/>
          </a:p>
        </p:txBody>
      </p:sp>
      <p:sp>
        <p:nvSpPr>
          <p:cNvPr id="5" name="Footer Placeholder 4"/>
          <p:cNvSpPr>
            <a:spLocks noGrp="1"/>
          </p:cNvSpPr>
          <p:nvPr>
            <p:ph type="ftr" sz="quarter" idx="11"/>
          </p:nvPr>
        </p:nvSpPr>
        <p:spPr/>
        <p:txBody>
          <a:bodyPr/>
          <a:lstStyle/>
          <a:p>
            <a:r>
              <a:rPr lang="en-US" smtClean="0"/>
              <a:t>© 2015 - Chap Research</a:t>
            </a:r>
            <a:endParaRPr lang="en-US"/>
          </a:p>
        </p:txBody>
      </p:sp>
      <p:sp>
        <p:nvSpPr>
          <p:cNvPr id="6" name="Slide Number Placeholder 5"/>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33F2BD-43C5-4B38-BA11-5F4852C0FDB0}" type="datetime1">
              <a:rPr lang="en-US" smtClean="0"/>
              <a:pPr/>
              <a:t>3/9/2015</a:t>
            </a:fld>
            <a:endParaRPr lang="en-US"/>
          </a:p>
        </p:txBody>
      </p:sp>
      <p:sp>
        <p:nvSpPr>
          <p:cNvPr id="5" name="Footer Placeholder 4"/>
          <p:cNvSpPr>
            <a:spLocks noGrp="1"/>
          </p:cNvSpPr>
          <p:nvPr>
            <p:ph type="ftr" sz="quarter" idx="11"/>
          </p:nvPr>
        </p:nvSpPr>
        <p:spPr/>
        <p:txBody>
          <a:bodyPr/>
          <a:lstStyle/>
          <a:p>
            <a:r>
              <a:rPr lang="en-US" smtClean="0"/>
              <a:t>© 2015 - Chap Research</a:t>
            </a:r>
            <a:endParaRPr lang="en-US"/>
          </a:p>
        </p:txBody>
      </p:sp>
      <p:sp>
        <p:nvSpPr>
          <p:cNvPr id="6" name="Slide Number Placeholder 5"/>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FD9E61-0215-4D9B-B63E-DD774C130953}" type="datetime1">
              <a:rPr lang="en-US" smtClean="0"/>
              <a:pPr/>
              <a:t>3/9/2015</a:t>
            </a:fld>
            <a:endParaRPr lang="en-US"/>
          </a:p>
        </p:txBody>
      </p:sp>
      <p:sp>
        <p:nvSpPr>
          <p:cNvPr id="5" name="Footer Placeholder 4"/>
          <p:cNvSpPr>
            <a:spLocks noGrp="1"/>
          </p:cNvSpPr>
          <p:nvPr>
            <p:ph type="ftr" sz="quarter" idx="11"/>
          </p:nvPr>
        </p:nvSpPr>
        <p:spPr/>
        <p:txBody>
          <a:bodyPr/>
          <a:lstStyle/>
          <a:p>
            <a:r>
              <a:rPr lang="en-US" smtClean="0"/>
              <a:t>© 2015 - Chap Research</a:t>
            </a:r>
            <a:endParaRPr lang="en-US"/>
          </a:p>
        </p:txBody>
      </p:sp>
      <p:sp>
        <p:nvSpPr>
          <p:cNvPr id="6" name="Slide Number Placeholder 5"/>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lstStyle>
            <a:lvl1pPr>
              <a:defRPr>
                <a:latin typeface="Aharoni" pitchFamily="2" charset="-79"/>
                <a:cs typeface="Aharoni" pitchFamily="2" charset="-79"/>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716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745" name="Straight Connector 21"/>
          <p:cNvSpPr>
            <a:spLocks noChangeShapeType="1"/>
          </p:cNvSpPr>
          <p:nvPr userDrawn="1"/>
        </p:nvSpPr>
        <p:spPr bwMode="auto">
          <a:xfrm>
            <a:off x="2108200" y="6781800"/>
            <a:ext cx="6958013" cy="0"/>
          </a:xfrm>
          <a:prstGeom prst="line">
            <a:avLst/>
          </a:prstGeom>
          <a:noFill/>
          <a:ln w="57150" cap="rnd">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46" name="Straight Connector 22"/>
          <p:cNvSpPr>
            <a:spLocks noChangeShapeType="1"/>
          </p:cNvSpPr>
          <p:nvPr userDrawn="1"/>
        </p:nvSpPr>
        <p:spPr bwMode="auto">
          <a:xfrm>
            <a:off x="479426" y="6324600"/>
            <a:ext cx="8586787" cy="0"/>
          </a:xfrm>
          <a:prstGeom prst="line">
            <a:avLst/>
          </a:prstGeom>
          <a:noFill/>
          <a:ln w="57150" cap="rnd">
            <a:solidFill>
              <a:srgbClr val="0070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Straight Connector 22"/>
          <p:cNvSpPr>
            <a:spLocks noChangeShapeType="1"/>
          </p:cNvSpPr>
          <p:nvPr userDrawn="1"/>
        </p:nvSpPr>
        <p:spPr bwMode="auto">
          <a:xfrm>
            <a:off x="63500" y="76200"/>
            <a:ext cx="8586787" cy="0"/>
          </a:xfrm>
          <a:prstGeom prst="line">
            <a:avLst/>
          </a:prstGeom>
          <a:noFill/>
          <a:ln w="57150" cap="rnd">
            <a:solidFill>
              <a:srgbClr val="0070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Straight Connector 21"/>
          <p:cNvSpPr>
            <a:spLocks noChangeShapeType="1"/>
          </p:cNvSpPr>
          <p:nvPr userDrawn="1"/>
        </p:nvSpPr>
        <p:spPr bwMode="auto">
          <a:xfrm>
            <a:off x="63500" y="228600"/>
            <a:ext cx="6958013" cy="0"/>
          </a:xfrm>
          <a:prstGeom prst="line">
            <a:avLst/>
          </a:prstGeom>
          <a:noFill/>
          <a:ln w="57150" cap="rnd">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4" name="Picture 13" descr="logo_none_small.png"/>
          <p:cNvPicPr>
            <a:picLocks noChangeAspect="1"/>
          </p:cNvPicPr>
          <p:nvPr userDrawn="1"/>
        </p:nvPicPr>
        <p:blipFill>
          <a:blip r:embed="rId2" cstate="print"/>
          <a:stretch>
            <a:fillRect/>
          </a:stretch>
        </p:blipFill>
        <p:spPr>
          <a:xfrm>
            <a:off x="0" y="6248401"/>
            <a:ext cx="1209524" cy="609600"/>
          </a:xfrm>
          <a:prstGeom prst="rect">
            <a:avLst/>
          </a:prstGeom>
        </p:spPr>
      </p:pic>
      <p:sp>
        <p:nvSpPr>
          <p:cNvPr id="23" name="Slide Number Placeholder 22"/>
          <p:cNvSpPr>
            <a:spLocks noGrp="1"/>
          </p:cNvSpPr>
          <p:nvPr>
            <p:ph type="sldNum" sz="quarter" idx="11"/>
          </p:nvPr>
        </p:nvSpPr>
        <p:spPr>
          <a:xfrm>
            <a:off x="8305800" y="6356350"/>
            <a:ext cx="381000" cy="365125"/>
          </a:xfrm>
        </p:spPr>
        <p:txBody>
          <a:bodyPr/>
          <a:lstStyle/>
          <a:p>
            <a:fld id="{FF42613D-50F7-4B17-9446-E4565D2E90B5}" type="slidenum">
              <a:rPr lang="en-US" smtClean="0"/>
              <a:pPr/>
              <a:t>‹#›</a:t>
            </a:fld>
            <a:endParaRPr lang="en-US"/>
          </a:p>
        </p:txBody>
      </p:sp>
      <p:sp>
        <p:nvSpPr>
          <p:cNvPr id="24" name="Footer Placeholder 23"/>
          <p:cNvSpPr>
            <a:spLocks noGrp="1"/>
          </p:cNvSpPr>
          <p:nvPr>
            <p:ph type="ftr" sz="quarter" idx="12"/>
          </p:nvPr>
        </p:nvSpPr>
        <p:spPr>
          <a:xfrm>
            <a:off x="4610100" y="6356350"/>
            <a:ext cx="2895600" cy="365125"/>
          </a:xfrm>
        </p:spPr>
        <p:txBody>
          <a:bodyPr/>
          <a:lstStyle/>
          <a:p>
            <a:r>
              <a:rPr lang="en-US" dirty="0" smtClean="0"/>
              <a:t>© 2015 - Chap Research</a:t>
            </a:r>
            <a:endParaRPr lang="en-US" dirty="0"/>
          </a:p>
        </p:txBody>
      </p:sp>
      <p:sp>
        <p:nvSpPr>
          <p:cNvPr id="26" name="Footer Placeholder 23"/>
          <p:cNvSpPr txBox="1">
            <a:spLocks/>
          </p:cNvSpPr>
          <p:nvPr userDrawn="1"/>
        </p:nvSpPr>
        <p:spPr>
          <a:xfrm>
            <a:off x="914400" y="6353175"/>
            <a:ext cx="28956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www.ChapResearch.com</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55D3A0-2601-4F0E-8C85-D7BF5D234007}" type="datetime1">
              <a:rPr lang="en-US" smtClean="0"/>
              <a:pPr/>
              <a:t>3/9/2015</a:t>
            </a:fld>
            <a:endParaRPr lang="en-US"/>
          </a:p>
        </p:txBody>
      </p:sp>
      <p:sp>
        <p:nvSpPr>
          <p:cNvPr id="5" name="Footer Placeholder 4"/>
          <p:cNvSpPr>
            <a:spLocks noGrp="1"/>
          </p:cNvSpPr>
          <p:nvPr>
            <p:ph type="ftr" sz="quarter" idx="11"/>
          </p:nvPr>
        </p:nvSpPr>
        <p:spPr/>
        <p:txBody>
          <a:bodyPr/>
          <a:lstStyle/>
          <a:p>
            <a:r>
              <a:rPr lang="en-US" smtClean="0"/>
              <a:t>© 2015 - Chap Research</a:t>
            </a:r>
            <a:endParaRPr lang="en-US"/>
          </a:p>
        </p:txBody>
      </p:sp>
      <p:sp>
        <p:nvSpPr>
          <p:cNvPr id="6" name="Slide Number Placeholder 5"/>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1E1C03-7437-4EAC-80B0-E7E8C8B1AD0E}" type="datetime1">
              <a:rPr lang="en-US" smtClean="0"/>
              <a:pPr/>
              <a:t>3/9/2015</a:t>
            </a:fld>
            <a:endParaRPr lang="en-US"/>
          </a:p>
        </p:txBody>
      </p:sp>
      <p:sp>
        <p:nvSpPr>
          <p:cNvPr id="6" name="Footer Placeholder 5"/>
          <p:cNvSpPr>
            <a:spLocks noGrp="1"/>
          </p:cNvSpPr>
          <p:nvPr>
            <p:ph type="ftr" sz="quarter" idx="11"/>
          </p:nvPr>
        </p:nvSpPr>
        <p:spPr/>
        <p:txBody>
          <a:bodyPr/>
          <a:lstStyle/>
          <a:p>
            <a:r>
              <a:rPr lang="en-US" smtClean="0"/>
              <a:t>© 2015 - Chap Research</a:t>
            </a:r>
            <a:endParaRPr lang="en-US"/>
          </a:p>
        </p:txBody>
      </p:sp>
      <p:sp>
        <p:nvSpPr>
          <p:cNvPr id="7" name="Slide Number Placeholder 6"/>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5A4B23-F2AD-4A14-A935-5375A435350B}" type="datetime1">
              <a:rPr lang="en-US" smtClean="0"/>
              <a:pPr/>
              <a:t>3/9/2015</a:t>
            </a:fld>
            <a:endParaRPr lang="en-US"/>
          </a:p>
        </p:txBody>
      </p:sp>
      <p:sp>
        <p:nvSpPr>
          <p:cNvPr id="8" name="Footer Placeholder 7"/>
          <p:cNvSpPr>
            <a:spLocks noGrp="1"/>
          </p:cNvSpPr>
          <p:nvPr>
            <p:ph type="ftr" sz="quarter" idx="11"/>
          </p:nvPr>
        </p:nvSpPr>
        <p:spPr/>
        <p:txBody>
          <a:bodyPr/>
          <a:lstStyle/>
          <a:p>
            <a:r>
              <a:rPr lang="en-US" smtClean="0"/>
              <a:t>© 2015 - Chap Research</a:t>
            </a:r>
            <a:endParaRPr lang="en-US"/>
          </a:p>
        </p:txBody>
      </p:sp>
      <p:sp>
        <p:nvSpPr>
          <p:cNvPr id="9" name="Slide Number Placeholder 8"/>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6B051D-DB3D-477B-B435-F12BEAAFDC90}" type="datetime1">
              <a:rPr lang="en-US" smtClean="0"/>
              <a:pPr/>
              <a:t>3/9/2015</a:t>
            </a:fld>
            <a:endParaRPr lang="en-US"/>
          </a:p>
        </p:txBody>
      </p:sp>
      <p:sp>
        <p:nvSpPr>
          <p:cNvPr id="4" name="Footer Placeholder 3"/>
          <p:cNvSpPr>
            <a:spLocks noGrp="1"/>
          </p:cNvSpPr>
          <p:nvPr>
            <p:ph type="ftr" sz="quarter" idx="11"/>
          </p:nvPr>
        </p:nvSpPr>
        <p:spPr/>
        <p:txBody>
          <a:bodyPr/>
          <a:lstStyle/>
          <a:p>
            <a:r>
              <a:rPr lang="en-US" smtClean="0"/>
              <a:t>© 2015 - Chap Research</a:t>
            </a:r>
            <a:endParaRPr lang="en-US"/>
          </a:p>
        </p:txBody>
      </p:sp>
      <p:sp>
        <p:nvSpPr>
          <p:cNvPr id="5" name="Slide Number Placeholder 4"/>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48E08B-2E8A-418E-8D62-D7F3C1649EDF}" type="datetime1">
              <a:rPr lang="en-US" smtClean="0"/>
              <a:pPr/>
              <a:t>3/9/2015</a:t>
            </a:fld>
            <a:endParaRPr lang="en-US"/>
          </a:p>
        </p:txBody>
      </p:sp>
      <p:sp>
        <p:nvSpPr>
          <p:cNvPr id="6" name="Footer Placeholder 5"/>
          <p:cNvSpPr>
            <a:spLocks noGrp="1"/>
          </p:cNvSpPr>
          <p:nvPr>
            <p:ph type="ftr" sz="quarter" idx="11"/>
          </p:nvPr>
        </p:nvSpPr>
        <p:spPr/>
        <p:txBody>
          <a:bodyPr/>
          <a:lstStyle/>
          <a:p>
            <a:r>
              <a:rPr lang="en-US" smtClean="0"/>
              <a:t>© 2015 - Chap Research</a:t>
            </a:r>
            <a:endParaRPr lang="en-US"/>
          </a:p>
        </p:txBody>
      </p:sp>
      <p:sp>
        <p:nvSpPr>
          <p:cNvPr id="7" name="Slide Number Placeholder 6"/>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FB69F2-CD7A-42C4-8EAB-A69FEF2D0A93}" type="datetime1">
              <a:rPr lang="en-US" smtClean="0"/>
              <a:pPr/>
              <a:t>3/9/2015</a:t>
            </a:fld>
            <a:endParaRPr lang="en-US"/>
          </a:p>
        </p:txBody>
      </p:sp>
      <p:sp>
        <p:nvSpPr>
          <p:cNvPr id="6" name="Footer Placeholder 5"/>
          <p:cNvSpPr>
            <a:spLocks noGrp="1"/>
          </p:cNvSpPr>
          <p:nvPr>
            <p:ph type="ftr" sz="quarter" idx="11"/>
          </p:nvPr>
        </p:nvSpPr>
        <p:spPr/>
        <p:txBody>
          <a:bodyPr/>
          <a:lstStyle/>
          <a:p>
            <a:r>
              <a:rPr lang="en-US" smtClean="0"/>
              <a:t>© 2015 - Chap Research</a:t>
            </a:r>
            <a:endParaRPr lang="en-US"/>
          </a:p>
        </p:txBody>
      </p:sp>
      <p:sp>
        <p:nvSpPr>
          <p:cNvPr id="7" name="Slide Number Placeholder 6"/>
          <p:cNvSpPr>
            <a:spLocks noGrp="1"/>
          </p:cNvSpPr>
          <p:nvPr>
            <p:ph type="sldNum" sz="quarter" idx="12"/>
          </p:nvPr>
        </p:nvSpPr>
        <p:spPr/>
        <p:txBody>
          <a:bodyPr/>
          <a:lstStyle/>
          <a:p>
            <a:fld id="{FF42613D-50F7-4B17-9446-E4565D2E90B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A2936-F88A-4AF8-9151-2E665612954D}" type="datetime1">
              <a:rPr lang="en-US" smtClean="0"/>
              <a:pPr/>
              <a:t>3/9/2015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2015 - Chap Research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2613D-50F7-4B17-9446-E4565D2E90B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hyperlink" Target="http://www.chapresearch.com/" TargetMode="External"/><Relationship Id="rId7" Type="http://schemas.openxmlformats.org/officeDocument/2006/relationships/image" Target="../media/image48.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7.png"/><Relationship Id="rId4" Type="http://schemas.openxmlformats.org/officeDocument/2006/relationships/hyperlink" Target="http://www.thechap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9.png"/><Relationship Id="rId18" Type="http://schemas.openxmlformats.org/officeDocument/2006/relationships/image" Target="../media/image31.jpeg"/><Relationship Id="rId26" Type="http://schemas.openxmlformats.org/officeDocument/2006/relationships/image" Target="../media/image39.png"/><Relationship Id="rId3" Type="http://schemas.openxmlformats.org/officeDocument/2006/relationships/image" Target="../media/image5.jpeg"/><Relationship Id="rId21" Type="http://schemas.openxmlformats.org/officeDocument/2006/relationships/image" Target="../media/image34.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24" Type="http://schemas.openxmlformats.org/officeDocument/2006/relationships/image" Target="../media/image37.jpeg"/><Relationship Id="rId5" Type="http://schemas.openxmlformats.org/officeDocument/2006/relationships/image" Target="../media/image20.jpeg"/><Relationship Id="rId15" Type="http://schemas.openxmlformats.org/officeDocument/2006/relationships/image" Target="../media/image28.png"/><Relationship Id="rId23" Type="http://schemas.openxmlformats.org/officeDocument/2006/relationships/image" Target="../media/image36.jpeg"/><Relationship Id="rId10" Type="http://schemas.openxmlformats.org/officeDocument/2006/relationships/image" Target="../media/image25.jpeg"/><Relationship Id="rId19" Type="http://schemas.openxmlformats.org/officeDocument/2006/relationships/image" Target="../media/image32.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8.jpeg"/><Relationship Id="rId22"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Rachel Gardner</a:t>
            </a:r>
            <a:endParaRPr lang="en-US" dirty="0"/>
          </a:p>
        </p:txBody>
      </p:sp>
      <p:pic>
        <p:nvPicPr>
          <p:cNvPr id="5" name="Picture 4" descr="logo_name_website.png"/>
          <p:cNvPicPr>
            <a:picLocks noChangeAspect="1"/>
          </p:cNvPicPr>
          <p:nvPr/>
        </p:nvPicPr>
        <p:blipFill>
          <a:blip r:embed="rId3" cstate="print"/>
          <a:srcRect l="32926" t="4980" b="77590"/>
          <a:stretch>
            <a:fillRect/>
          </a:stretch>
        </p:blipFill>
        <p:spPr>
          <a:xfrm>
            <a:off x="252327" y="2858105"/>
            <a:ext cx="8639347" cy="1141790"/>
          </a:xfrm>
          <a:prstGeom prst="rect">
            <a:avLst/>
          </a:prstGeom>
        </p:spPr>
      </p:pic>
      <p:pic>
        <p:nvPicPr>
          <p:cNvPr id="7" name="Picture 6" descr="logo_none_medium.png"/>
          <p:cNvPicPr>
            <a:picLocks noChangeAspect="1"/>
          </p:cNvPicPr>
          <p:nvPr/>
        </p:nvPicPr>
        <p:blipFill>
          <a:blip r:embed="rId4" cstate="print"/>
          <a:stretch>
            <a:fillRect/>
          </a:stretch>
        </p:blipFill>
        <p:spPr>
          <a:xfrm>
            <a:off x="2522798" y="762000"/>
            <a:ext cx="4098404" cy="2057400"/>
          </a:xfrm>
          <a:prstGeom prst="rect">
            <a:avLst/>
          </a:prstGeom>
        </p:spPr>
      </p:pic>
      <p:sp>
        <p:nvSpPr>
          <p:cNvPr id="6" name="Straight Connector 22"/>
          <p:cNvSpPr>
            <a:spLocks noChangeShapeType="1"/>
          </p:cNvSpPr>
          <p:nvPr/>
        </p:nvSpPr>
        <p:spPr bwMode="auto">
          <a:xfrm>
            <a:off x="479426" y="6324600"/>
            <a:ext cx="8586787" cy="0"/>
          </a:xfrm>
          <a:prstGeom prst="line">
            <a:avLst/>
          </a:prstGeom>
          <a:noFill/>
          <a:ln w="57150" cap="rnd">
            <a:solidFill>
              <a:srgbClr val="0070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Straight Connector 21"/>
          <p:cNvSpPr>
            <a:spLocks noChangeShapeType="1"/>
          </p:cNvSpPr>
          <p:nvPr/>
        </p:nvSpPr>
        <p:spPr bwMode="auto">
          <a:xfrm>
            <a:off x="2108200" y="6781800"/>
            <a:ext cx="6958013" cy="0"/>
          </a:xfrm>
          <a:prstGeom prst="line">
            <a:avLst/>
          </a:prstGeom>
          <a:noFill/>
          <a:ln w="57150" cap="rnd">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619500" y="6381750"/>
            <a:ext cx="5463996" cy="369332"/>
          </a:xfrm>
          <a:prstGeom prst="rect">
            <a:avLst/>
          </a:prstGeom>
          <a:noFill/>
        </p:spPr>
        <p:txBody>
          <a:bodyPr wrap="none" rtlCol="0">
            <a:spAutoFit/>
          </a:bodyPr>
          <a:lstStyle/>
          <a:p>
            <a:r>
              <a:rPr lang="en-US" dirty="0" smtClean="0"/>
              <a:t>A non-profit company promoting high-school innovation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a:t>
            </a:r>
            <a:endParaRPr lang="en-US" dirty="0"/>
          </a:p>
        </p:txBody>
      </p:sp>
      <p:sp>
        <p:nvSpPr>
          <p:cNvPr id="3" name="Content Placeholder 2"/>
          <p:cNvSpPr>
            <a:spLocks noGrp="1"/>
          </p:cNvSpPr>
          <p:nvPr>
            <p:ph idx="1"/>
          </p:nvPr>
        </p:nvSpPr>
        <p:spPr/>
        <p:txBody>
          <a:bodyPr/>
          <a:lstStyle/>
          <a:p>
            <a:r>
              <a:rPr lang="en-US" dirty="0" smtClean="0"/>
              <a:t>Financial support</a:t>
            </a:r>
          </a:p>
          <a:p>
            <a:r>
              <a:rPr lang="en-US" dirty="0" smtClean="0"/>
              <a:t>Industry mentors</a:t>
            </a:r>
          </a:p>
          <a:p>
            <a:r>
              <a:rPr lang="en-US" dirty="0" smtClean="0"/>
              <a:t>Facilities</a:t>
            </a:r>
          </a:p>
          <a:p>
            <a:r>
              <a:rPr lang="en-US" dirty="0" smtClean="0"/>
              <a:t>Supplies</a:t>
            </a:r>
          </a:p>
          <a:p>
            <a:r>
              <a:rPr lang="en-US" dirty="0" smtClean="0"/>
              <a:t>Industry connections</a:t>
            </a:r>
          </a:p>
          <a:p>
            <a:pPr lvl="1"/>
            <a:endParaRPr lang="en-US" dirty="0" smtClean="0"/>
          </a:p>
          <a:p>
            <a:endParaRPr lang="en-US" dirty="0" smtClean="0"/>
          </a:p>
        </p:txBody>
      </p:sp>
      <p:sp>
        <p:nvSpPr>
          <p:cNvPr id="4" name="Slide Number Placeholder 3"/>
          <p:cNvSpPr>
            <a:spLocks noGrp="1"/>
          </p:cNvSpPr>
          <p:nvPr>
            <p:ph type="sldNum" sz="quarter" idx="11"/>
          </p:nvPr>
        </p:nvSpPr>
        <p:spPr/>
        <p:txBody>
          <a:bodyPr/>
          <a:lstStyle/>
          <a:p>
            <a:fld id="{FF42613D-50F7-4B17-9446-E4565D2E90B5}" type="slidenum">
              <a:rPr lang="en-US" smtClean="0"/>
              <a:pPr/>
              <a:t>10</a:t>
            </a:fld>
            <a:endParaRPr lang="en-US"/>
          </a:p>
        </p:txBody>
      </p:sp>
      <p:sp>
        <p:nvSpPr>
          <p:cNvPr id="5" name="Footer Placeholder 4"/>
          <p:cNvSpPr>
            <a:spLocks noGrp="1"/>
          </p:cNvSpPr>
          <p:nvPr>
            <p:ph type="ftr" sz="quarter" idx="12"/>
          </p:nvPr>
        </p:nvSpPr>
        <p:spPr/>
        <p:txBody>
          <a:bodyPr/>
          <a:lstStyle/>
          <a:p>
            <a:r>
              <a:rPr lang="en-US" smtClean="0"/>
              <a:t>© 2015 - Chap Research</a:t>
            </a:r>
            <a:endParaRPr lang="en-US" dirty="0"/>
          </a:p>
        </p:txBody>
      </p:sp>
      <p:pic>
        <p:nvPicPr>
          <p:cNvPr id="6" name="Picture 5" descr="1229141335.jpg"/>
          <p:cNvPicPr>
            <a:picLocks noChangeAspect="1"/>
          </p:cNvPicPr>
          <p:nvPr/>
        </p:nvPicPr>
        <p:blipFill>
          <a:blip r:embed="rId3" cstate="print"/>
          <a:srcRect l="16071" t="5195" r="26948" b="1299"/>
          <a:stretch>
            <a:fillRect/>
          </a:stretch>
        </p:blipFill>
        <p:spPr>
          <a:xfrm>
            <a:off x="4692650" y="1371600"/>
            <a:ext cx="2393950" cy="2209800"/>
          </a:xfrm>
          <a:prstGeom prst="rect">
            <a:avLst/>
          </a:prstGeom>
          <a:ln>
            <a:noFill/>
          </a:ln>
          <a:effectLst>
            <a:outerShdw blurRad="190500" algn="tl" rotWithShape="0">
              <a:srgbClr val="000000">
                <a:alpha val="70000"/>
              </a:srgbClr>
            </a:outerShdw>
          </a:effectLst>
        </p:spPr>
      </p:pic>
      <p:pic>
        <p:nvPicPr>
          <p:cNvPr id="8" name="Picture 7" descr="Soldering Station.jpg"/>
          <p:cNvPicPr>
            <a:picLocks noChangeAspect="1"/>
          </p:cNvPicPr>
          <p:nvPr/>
        </p:nvPicPr>
        <p:blipFill>
          <a:blip r:embed="rId4" cstate="print"/>
          <a:stretch>
            <a:fillRect/>
          </a:stretch>
        </p:blipFill>
        <p:spPr>
          <a:xfrm>
            <a:off x="3352800" y="4343400"/>
            <a:ext cx="2209800" cy="1657350"/>
          </a:xfrm>
          <a:prstGeom prst="rect">
            <a:avLst/>
          </a:prstGeom>
          <a:ln>
            <a:noFill/>
          </a:ln>
          <a:effectLst>
            <a:outerShdw blurRad="190500" algn="tl" rotWithShape="0">
              <a:srgbClr val="000000">
                <a:alpha val="70000"/>
              </a:srgbClr>
            </a:outerShdw>
          </a:effectLst>
        </p:spPr>
      </p:pic>
      <p:pic>
        <p:nvPicPr>
          <p:cNvPr id="9" name="Picture 8" descr="2014.10 - ChapR (20).JPG"/>
          <p:cNvPicPr>
            <a:picLocks noChangeAspect="1"/>
          </p:cNvPicPr>
          <p:nvPr/>
        </p:nvPicPr>
        <p:blipFill>
          <a:blip r:embed="rId5" cstate="print"/>
          <a:stretch>
            <a:fillRect/>
          </a:stretch>
        </p:blipFill>
        <p:spPr>
          <a:xfrm>
            <a:off x="5969000" y="3886200"/>
            <a:ext cx="2844800" cy="21336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ppt_y"/>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algn="ctr">
              <a:buNone/>
            </a:pPr>
            <a:r>
              <a:rPr lang="en-US" dirty="0" smtClean="0"/>
              <a:t>Special Thanks to:</a:t>
            </a:r>
          </a:p>
          <a:p>
            <a:pPr>
              <a:buNone/>
            </a:pPr>
            <a:endParaRPr lang="en-US" dirty="0" smtClean="0"/>
          </a:p>
          <a:p>
            <a:pPr>
              <a:buNone/>
            </a:pPr>
            <a:endParaRPr lang="en-US" dirty="0" smtClean="0"/>
          </a:p>
          <a:p>
            <a:pPr>
              <a:buNone/>
            </a:pPr>
            <a:endParaRPr lang="en-US" dirty="0" smtClean="0"/>
          </a:p>
          <a:p>
            <a:pPr algn="ctr">
              <a:buNone/>
            </a:pPr>
            <a:r>
              <a:rPr lang="en-US" dirty="0" smtClean="0"/>
              <a:t>For more info:</a:t>
            </a:r>
          </a:p>
          <a:p>
            <a:pPr algn="ctr"/>
            <a:r>
              <a:rPr lang="en-US" dirty="0" smtClean="0"/>
              <a:t>Chap Research - </a:t>
            </a:r>
            <a:r>
              <a:rPr lang="en-US" dirty="0" smtClean="0">
                <a:hlinkClick r:id="rId3"/>
              </a:rPr>
              <a:t>www.ChapResearch.com</a:t>
            </a:r>
            <a:endParaRPr lang="en-US" dirty="0" smtClean="0"/>
          </a:p>
          <a:p>
            <a:pPr algn="ctr"/>
            <a:r>
              <a:rPr lang="en-US" dirty="0" smtClean="0"/>
              <a:t>The ChapR – </a:t>
            </a:r>
            <a:r>
              <a:rPr lang="en-US" dirty="0" smtClean="0">
                <a:hlinkClick r:id="rId4"/>
              </a:rPr>
              <a:t>www.TheChapR.com</a:t>
            </a:r>
            <a:endParaRPr lang="en-US" dirty="0" smtClean="0"/>
          </a:p>
        </p:txBody>
      </p:sp>
      <p:sp>
        <p:nvSpPr>
          <p:cNvPr id="4" name="Slide Number Placeholder 3"/>
          <p:cNvSpPr>
            <a:spLocks noGrp="1"/>
          </p:cNvSpPr>
          <p:nvPr>
            <p:ph type="sldNum" sz="quarter" idx="11"/>
          </p:nvPr>
        </p:nvSpPr>
        <p:spPr/>
        <p:txBody>
          <a:bodyPr/>
          <a:lstStyle/>
          <a:p>
            <a:fld id="{FF42613D-50F7-4B17-9446-E4565D2E90B5}" type="slidenum">
              <a:rPr lang="en-US" smtClean="0"/>
              <a:pPr/>
              <a:t>11</a:t>
            </a:fld>
            <a:endParaRPr lang="en-US"/>
          </a:p>
        </p:txBody>
      </p:sp>
      <p:sp>
        <p:nvSpPr>
          <p:cNvPr id="5" name="Footer Placeholder 4"/>
          <p:cNvSpPr>
            <a:spLocks noGrp="1"/>
          </p:cNvSpPr>
          <p:nvPr>
            <p:ph type="ftr" sz="quarter" idx="12"/>
          </p:nvPr>
        </p:nvSpPr>
        <p:spPr/>
        <p:txBody>
          <a:bodyPr/>
          <a:lstStyle/>
          <a:p>
            <a:r>
              <a:rPr lang="en-US" smtClean="0"/>
              <a:t>© 2015 - Chap Research</a:t>
            </a:r>
            <a:endParaRPr lang="en-US" dirty="0"/>
          </a:p>
        </p:txBody>
      </p:sp>
      <p:pic>
        <p:nvPicPr>
          <p:cNvPr id="6" name="Picture 5"/>
          <p:cNvPicPr/>
          <p:nvPr/>
        </p:nvPicPr>
        <p:blipFill>
          <a:blip r:embed="rId5"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3824692" y="2070073"/>
            <a:ext cx="1532716" cy="585509"/>
          </a:xfrm>
          <a:prstGeom prst="rect">
            <a:avLst/>
          </a:prstGeom>
        </p:spPr>
      </p:pic>
      <p:pic>
        <p:nvPicPr>
          <p:cNvPr id="7" name="Picture 6" descr="WESTA (Westlake &amp; Eanes Science &amp; Technology Association)"/>
          <p:cNvPicPr/>
          <p:nvPr/>
        </p:nvPicPr>
        <p:blipFill rotWithShape="1">
          <a:blip r:embed="rId6" cstate="print">
            <a:clrChange>
              <a:clrFrom>
                <a:srgbClr val="FFFFFF"/>
              </a:clrFrom>
              <a:clrTo>
                <a:srgbClr val="FFFFFF">
                  <a:alpha val="0"/>
                </a:srgbClr>
              </a:clrTo>
            </a:clrChange>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r="83740" b="45484"/>
          <a:stretch/>
        </p:blipFill>
        <p:spPr bwMode="auto">
          <a:xfrm>
            <a:off x="742950" y="1854828"/>
            <a:ext cx="1828800" cy="1015999"/>
          </a:xfrm>
          <a:prstGeom prst="rect">
            <a:avLst/>
          </a:prstGeom>
          <a:noFill/>
          <a:ln>
            <a:noFill/>
          </a:ln>
          <a:extLst>
            <a:ext uri="{53640926-AAD7-44D8-BBD7-CCE9431645EC}">
              <a14:shadowObscured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8" name="Picture 7" descr="Logo With Title Bar.gif"/>
          <p:cNvPicPr>
            <a:picLocks noChangeAspect="1"/>
          </p:cNvPicPr>
          <p:nvPr/>
        </p:nvPicPr>
        <p:blipFill>
          <a:blip r:embed="rId7" cstate="print"/>
          <a:stretch>
            <a:fillRect/>
          </a:stretch>
        </p:blipFill>
        <p:spPr>
          <a:xfrm>
            <a:off x="6610350" y="1880343"/>
            <a:ext cx="1524000" cy="96496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R Logo vector plain.eps"/>
          <p:cNvPicPr>
            <a:picLocks noChangeAspect="1"/>
          </p:cNvPicPr>
          <p:nvPr/>
        </p:nvPicPr>
        <p:blipFill>
          <a:blip r:embed="rId3" cstate="print">
            <a:lum bright="70000" contrast="-70000"/>
          </a:blip>
          <a:stretch>
            <a:fillRect/>
          </a:stretch>
        </p:blipFill>
        <p:spPr>
          <a:xfrm>
            <a:off x="324987" y="1600200"/>
            <a:ext cx="8742813" cy="4191000"/>
          </a:xfrm>
          <a:prstGeom prst="rect">
            <a:avLst/>
          </a:prstGeom>
        </p:spPr>
      </p:pic>
      <p:sp>
        <p:nvSpPr>
          <p:cNvPr id="3" name="Content Placeholder 2"/>
          <p:cNvSpPr>
            <a:spLocks noGrp="1"/>
          </p:cNvSpPr>
          <p:nvPr>
            <p:ph idx="1"/>
          </p:nvPr>
        </p:nvSpPr>
        <p:spPr>
          <a:xfrm>
            <a:off x="457200" y="2628900"/>
            <a:ext cx="8229600" cy="1600200"/>
          </a:xfrm>
        </p:spPr>
        <p:txBody>
          <a:bodyPr>
            <a:normAutofit/>
          </a:bodyPr>
          <a:lstStyle/>
          <a:p>
            <a:pPr algn="ctr">
              <a:buNone/>
            </a:pPr>
            <a:r>
              <a:rPr lang="en-US" dirty="0" smtClean="0"/>
              <a:t>An after-school innovation program to help students learn real-world technical and entrepreneurial skills</a:t>
            </a:r>
          </a:p>
          <a:p>
            <a:endParaRPr lang="en-US" dirty="0"/>
          </a:p>
        </p:txBody>
      </p:sp>
      <p:sp>
        <p:nvSpPr>
          <p:cNvPr id="7" name="Slide Number Placeholder 6"/>
          <p:cNvSpPr>
            <a:spLocks noGrp="1"/>
          </p:cNvSpPr>
          <p:nvPr>
            <p:ph type="sldNum" sz="quarter" idx="11"/>
          </p:nvPr>
        </p:nvSpPr>
        <p:spPr/>
        <p:txBody>
          <a:bodyPr/>
          <a:lstStyle/>
          <a:p>
            <a:fld id="{FF42613D-50F7-4B17-9446-E4565D2E90B5}" type="slidenum">
              <a:rPr lang="en-US" smtClean="0"/>
              <a:pPr/>
              <a:t>2</a:t>
            </a:fld>
            <a:endParaRPr lang="en-US"/>
          </a:p>
        </p:txBody>
      </p:sp>
      <p:sp>
        <p:nvSpPr>
          <p:cNvPr id="8" name="Footer Placeholder 7"/>
          <p:cNvSpPr>
            <a:spLocks noGrp="1"/>
          </p:cNvSpPr>
          <p:nvPr>
            <p:ph type="ftr" sz="quarter" idx="12"/>
          </p:nvPr>
        </p:nvSpPr>
        <p:spPr/>
        <p:txBody>
          <a:bodyPr/>
          <a:lstStyle/>
          <a:p>
            <a:r>
              <a:rPr lang="en-US" smtClean="0"/>
              <a:t>© 2015 - Chap Research</a:t>
            </a:r>
            <a:endParaRPr lang="en-US"/>
          </a:p>
        </p:txBody>
      </p:sp>
      <p:sp>
        <p:nvSpPr>
          <p:cNvPr id="5" name="TextBox 4"/>
          <p:cNvSpPr txBox="1"/>
          <p:nvPr/>
        </p:nvSpPr>
        <p:spPr>
          <a:xfrm>
            <a:off x="3200400" y="1143000"/>
            <a:ext cx="2768515" cy="369332"/>
          </a:xfrm>
          <a:prstGeom prst="rect">
            <a:avLst/>
          </a:prstGeom>
          <a:noFill/>
        </p:spPr>
        <p:txBody>
          <a:bodyPr wrap="none" rtlCol="0">
            <a:spAutoFit/>
          </a:bodyPr>
          <a:lstStyle/>
          <a:p>
            <a:r>
              <a:rPr lang="en-US" dirty="0" smtClean="0"/>
              <a:t>A framework for innovation</a:t>
            </a:r>
            <a:endParaRPr lang="en-US" dirty="0"/>
          </a:p>
        </p:txBody>
      </p:sp>
      <p:pic>
        <p:nvPicPr>
          <p:cNvPr id="6" name="Picture 5" descr="logo_name_website.png"/>
          <p:cNvPicPr>
            <a:picLocks noChangeAspect="1"/>
          </p:cNvPicPr>
          <p:nvPr/>
        </p:nvPicPr>
        <p:blipFill>
          <a:blip r:embed="rId4" cstate="print"/>
          <a:srcRect l="32926" t="4980" b="77590"/>
          <a:stretch>
            <a:fillRect/>
          </a:stretch>
        </p:blipFill>
        <p:spPr>
          <a:xfrm>
            <a:off x="1740032" y="457200"/>
            <a:ext cx="5663937" cy="748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Make Chap Research?</a:t>
            </a:r>
            <a:endParaRPr lang="en-US" dirty="0"/>
          </a:p>
        </p:txBody>
      </p:sp>
      <p:sp>
        <p:nvSpPr>
          <p:cNvPr id="3" name="Content Placeholder 2"/>
          <p:cNvSpPr>
            <a:spLocks noGrp="1"/>
          </p:cNvSpPr>
          <p:nvPr>
            <p:ph idx="1"/>
          </p:nvPr>
        </p:nvSpPr>
        <p:spPr/>
        <p:txBody>
          <a:bodyPr/>
          <a:lstStyle/>
          <a:p>
            <a:r>
              <a:rPr lang="en-US" sz="2400" dirty="0" smtClean="0"/>
              <a:t>To give students the experience and confidence to succeed in college and career settings</a:t>
            </a:r>
          </a:p>
          <a:p>
            <a:endParaRPr lang="en-US" dirty="0"/>
          </a:p>
        </p:txBody>
      </p:sp>
      <p:sp>
        <p:nvSpPr>
          <p:cNvPr id="10" name="Slide Number Placeholder 9"/>
          <p:cNvSpPr>
            <a:spLocks noGrp="1"/>
          </p:cNvSpPr>
          <p:nvPr>
            <p:ph type="sldNum" sz="quarter" idx="11"/>
          </p:nvPr>
        </p:nvSpPr>
        <p:spPr/>
        <p:txBody>
          <a:bodyPr/>
          <a:lstStyle/>
          <a:p>
            <a:fld id="{FF42613D-50F7-4B17-9446-E4565D2E90B5}" type="slidenum">
              <a:rPr lang="en-US" smtClean="0"/>
              <a:pPr/>
              <a:t>3</a:t>
            </a:fld>
            <a:endParaRPr lang="en-US"/>
          </a:p>
        </p:txBody>
      </p:sp>
      <p:sp>
        <p:nvSpPr>
          <p:cNvPr id="11" name="Footer Placeholder 10"/>
          <p:cNvSpPr>
            <a:spLocks noGrp="1"/>
          </p:cNvSpPr>
          <p:nvPr>
            <p:ph type="ftr" sz="quarter" idx="12"/>
          </p:nvPr>
        </p:nvSpPr>
        <p:spPr/>
        <p:txBody>
          <a:bodyPr/>
          <a:lstStyle/>
          <a:p>
            <a:r>
              <a:rPr lang="en-US" dirty="0" smtClean="0"/>
              <a:t>© 2015 - Chap Research</a:t>
            </a:r>
            <a:endParaRPr lang="en-US" dirty="0"/>
          </a:p>
        </p:txBody>
      </p:sp>
      <p:pic>
        <p:nvPicPr>
          <p:cNvPr id="4" name="Picture 3" descr="Basic Design (4-9-13).jpg"/>
          <p:cNvPicPr>
            <a:picLocks noChangeAspect="1"/>
          </p:cNvPicPr>
          <p:nvPr/>
        </p:nvPicPr>
        <p:blipFill>
          <a:blip r:embed="rId3" cstate="print"/>
          <a:srcRect l="15097" t="9756" r="46839" b="39512"/>
          <a:stretch>
            <a:fillRect/>
          </a:stretch>
        </p:blipFill>
        <p:spPr>
          <a:xfrm>
            <a:off x="762000" y="3429000"/>
            <a:ext cx="1981200" cy="1981200"/>
          </a:xfrm>
          <a:prstGeom prst="rect">
            <a:avLst/>
          </a:prstGeom>
        </p:spPr>
      </p:pic>
      <p:pic>
        <p:nvPicPr>
          <p:cNvPr id="5" name="Picture 4" descr="v1.1 Case.png"/>
          <p:cNvPicPr>
            <a:picLocks noChangeAspect="1"/>
          </p:cNvPicPr>
          <p:nvPr/>
        </p:nvPicPr>
        <p:blipFill>
          <a:blip r:embed="rId4" cstate="print"/>
          <a:stretch>
            <a:fillRect/>
          </a:stretch>
        </p:blipFill>
        <p:spPr>
          <a:xfrm>
            <a:off x="4191000" y="3124200"/>
            <a:ext cx="4503049" cy="2587752"/>
          </a:xfrm>
          <a:prstGeom prst="rect">
            <a:avLst/>
          </a:prstGeom>
        </p:spPr>
      </p:pic>
      <p:sp>
        <p:nvSpPr>
          <p:cNvPr id="6" name="Right Arrow 5"/>
          <p:cNvSpPr/>
          <p:nvPr/>
        </p:nvSpPr>
        <p:spPr>
          <a:xfrm>
            <a:off x="3124200" y="42672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Make Chap Research?</a:t>
            </a:r>
            <a:endParaRPr lang="en-US" dirty="0"/>
          </a:p>
        </p:txBody>
      </p:sp>
      <p:sp>
        <p:nvSpPr>
          <p:cNvPr id="3" name="Content Placeholder 2"/>
          <p:cNvSpPr>
            <a:spLocks noGrp="1"/>
          </p:cNvSpPr>
          <p:nvPr>
            <p:ph idx="1"/>
          </p:nvPr>
        </p:nvSpPr>
        <p:spPr/>
        <p:txBody>
          <a:bodyPr/>
          <a:lstStyle/>
          <a:p>
            <a:r>
              <a:rPr lang="en-US" sz="3800" dirty="0" smtClean="0"/>
              <a:t>To let students stand out</a:t>
            </a:r>
          </a:p>
          <a:p>
            <a:endParaRPr lang="en-US" dirty="0"/>
          </a:p>
        </p:txBody>
      </p:sp>
      <p:sp>
        <p:nvSpPr>
          <p:cNvPr id="11" name="Slide Number Placeholder 10"/>
          <p:cNvSpPr>
            <a:spLocks noGrp="1"/>
          </p:cNvSpPr>
          <p:nvPr>
            <p:ph type="sldNum" sz="quarter" idx="11"/>
          </p:nvPr>
        </p:nvSpPr>
        <p:spPr/>
        <p:txBody>
          <a:bodyPr/>
          <a:lstStyle/>
          <a:p>
            <a:fld id="{FF42613D-50F7-4B17-9446-E4565D2E90B5}" type="slidenum">
              <a:rPr lang="en-US" smtClean="0"/>
              <a:pPr/>
              <a:t>4</a:t>
            </a:fld>
            <a:endParaRPr lang="en-US"/>
          </a:p>
        </p:txBody>
      </p:sp>
      <p:sp>
        <p:nvSpPr>
          <p:cNvPr id="12" name="Footer Placeholder 11"/>
          <p:cNvSpPr>
            <a:spLocks noGrp="1"/>
          </p:cNvSpPr>
          <p:nvPr>
            <p:ph type="ftr" sz="quarter" idx="12"/>
          </p:nvPr>
        </p:nvSpPr>
        <p:spPr/>
        <p:txBody>
          <a:bodyPr/>
          <a:lstStyle/>
          <a:p>
            <a:r>
              <a:rPr lang="en-US" smtClean="0"/>
              <a:t>© 2015 - Chap Research</a:t>
            </a:r>
            <a:endParaRPr lang="en-US"/>
          </a:p>
        </p:txBody>
      </p:sp>
      <p:pic>
        <p:nvPicPr>
          <p:cNvPr id="8" name="Picture 7" descr="statesmen_article.JPG"/>
          <p:cNvPicPr>
            <a:picLocks noChangeAspect="1"/>
          </p:cNvPicPr>
          <p:nvPr/>
        </p:nvPicPr>
        <p:blipFill>
          <a:blip r:embed="rId3" cstate="print"/>
          <a:stretch>
            <a:fillRect/>
          </a:stretch>
        </p:blipFill>
        <p:spPr>
          <a:xfrm>
            <a:off x="1524000" y="2505075"/>
            <a:ext cx="7267575" cy="1666875"/>
          </a:xfrm>
          <a:prstGeom prst="rect">
            <a:avLst/>
          </a:prstGeom>
          <a:ln>
            <a:noFill/>
          </a:ln>
          <a:effectLst>
            <a:outerShdw blurRad="190500" algn="tl" rotWithShape="0">
              <a:srgbClr val="000000">
                <a:alpha val="70000"/>
              </a:srgbClr>
            </a:outerShdw>
          </a:effectLst>
        </p:spPr>
      </p:pic>
      <p:pic>
        <p:nvPicPr>
          <p:cNvPr id="9" name="Picture 8" descr="patent_picture.JPG"/>
          <p:cNvPicPr>
            <a:picLocks noChangeAspect="1"/>
          </p:cNvPicPr>
          <p:nvPr/>
        </p:nvPicPr>
        <p:blipFill>
          <a:blip r:embed="rId4" cstate="print"/>
          <a:stretch>
            <a:fillRect/>
          </a:stretch>
        </p:blipFill>
        <p:spPr>
          <a:xfrm>
            <a:off x="228600" y="2962275"/>
            <a:ext cx="3533775" cy="2676525"/>
          </a:xfrm>
          <a:prstGeom prst="rect">
            <a:avLst/>
          </a:prstGeom>
          <a:ln>
            <a:noFill/>
          </a:ln>
          <a:effectLst>
            <a:outerShdw blurRad="190500" algn="tl" rotWithShape="0">
              <a:srgbClr val="000000">
                <a:alpha val="70000"/>
              </a:srgbClr>
            </a:outerShdw>
          </a:effectLst>
        </p:spPr>
      </p:pic>
      <p:pic>
        <p:nvPicPr>
          <p:cNvPr id="10" name="Picture 9" descr="patent_application.png"/>
          <p:cNvPicPr>
            <a:picLocks noChangeAspect="1"/>
          </p:cNvPicPr>
          <p:nvPr/>
        </p:nvPicPr>
        <p:blipFill>
          <a:blip r:embed="rId5" cstate="print"/>
          <a:srcRect l="21292" t="14444" r="24769" b="80000"/>
          <a:stretch>
            <a:fillRect/>
          </a:stretch>
        </p:blipFill>
        <p:spPr>
          <a:xfrm>
            <a:off x="2987040" y="4791075"/>
            <a:ext cx="4632960" cy="6096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b_current_orders_site.png"/>
          <p:cNvPicPr>
            <a:picLocks noChangeAspect="1"/>
          </p:cNvPicPr>
          <p:nvPr/>
        </p:nvPicPr>
        <p:blipFill>
          <a:blip r:embed="rId3" cstate="print"/>
          <a:stretch>
            <a:fillRect/>
          </a:stretch>
        </p:blipFill>
        <p:spPr>
          <a:xfrm>
            <a:off x="304800" y="2286000"/>
            <a:ext cx="2705533" cy="2587525"/>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Why Make Chap Research?</a:t>
            </a:r>
            <a:endParaRPr lang="en-US" dirty="0"/>
          </a:p>
        </p:txBody>
      </p:sp>
      <p:sp>
        <p:nvSpPr>
          <p:cNvPr id="3" name="Content Placeholder 2"/>
          <p:cNvSpPr>
            <a:spLocks noGrp="1"/>
          </p:cNvSpPr>
          <p:nvPr>
            <p:ph idx="1"/>
          </p:nvPr>
        </p:nvSpPr>
        <p:spPr/>
        <p:txBody>
          <a:bodyPr>
            <a:noAutofit/>
          </a:bodyPr>
          <a:lstStyle/>
          <a:p>
            <a:r>
              <a:rPr lang="en-US" sz="2400" dirty="0" smtClean="0"/>
              <a:t>To further explore/develop industry-applicable skills that are </a:t>
            </a:r>
            <a:r>
              <a:rPr lang="en-US" sz="2400" b="1" dirty="0" smtClean="0"/>
              <a:t>not </a:t>
            </a:r>
            <a:r>
              <a:rPr lang="en-US" sz="2400" dirty="0" smtClean="0"/>
              <a:t>taught in school</a:t>
            </a:r>
          </a:p>
        </p:txBody>
      </p:sp>
      <p:sp>
        <p:nvSpPr>
          <p:cNvPr id="11" name="Slide Number Placeholder 10"/>
          <p:cNvSpPr>
            <a:spLocks noGrp="1"/>
          </p:cNvSpPr>
          <p:nvPr>
            <p:ph type="sldNum" sz="quarter" idx="11"/>
          </p:nvPr>
        </p:nvSpPr>
        <p:spPr/>
        <p:txBody>
          <a:bodyPr/>
          <a:lstStyle/>
          <a:p>
            <a:fld id="{FF42613D-50F7-4B17-9446-E4565D2E90B5}" type="slidenum">
              <a:rPr lang="en-US" smtClean="0"/>
              <a:pPr/>
              <a:t>5</a:t>
            </a:fld>
            <a:endParaRPr lang="en-US"/>
          </a:p>
        </p:txBody>
      </p:sp>
      <p:sp>
        <p:nvSpPr>
          <p:cNvPr id="12" name="Footer Placeholder 11"/>
          <p:cNvSpPr>
            <a:spLocks noGrp="1"/>
          </p:cNvSpPr>
          <p:nvPr>
            <p:ph type="ftr" sz="quarter" idx="12"/>
          </p:nvPr>
        </p:nvSpPr>
        <p:spPr/>
        <p:txBody>
          <a:bodyPr/>
          <a:lstStyle/>
          <a:p>
            <a:r>
              <a:rPr lang="en-US" smtClean="0"/>
              <a:t>© 2015 - Chap Research</a:t>
            </a:r>
            <a:endParaRPr lang="en-US"/>
          </a:p>
        </p:txBody>
      </p:sp>
      <p:pic>
        <p:nvPicPr>
          <p:cNvPr id="8" name="Picture 7" descr="chapr11-page-001.jpg"/>
          <p:cNvPicPr>
            <a:picLocks noChangeAspect="1"/>
          </p:cNvPicPr>
          <p:nvPr/>
        </p:nvPicPr>
        <p:blipFill>
          <a:blip r:embed="rId4" cstate="print"/>
          <a:srcRect l="3636" t="14444" r="3636" b="12222"/>
          <a:stretch>
            <a:fillRect/>
          </a:stretch>
        </p:blipFill>
        <p:spPr>
          <a:xfrm>
            <a:off x="6151419" y="4114800"/>
            <a:ext cx="2992581" cy="1828799"/>
          </a:xfrm>
          <a:prstGeom prst="rect">
            <a:avLst/>
          </a:prstGeom>
          <a:ln>
            <a:noFill/>
          </a:ln>
          <a:effectLst>
            <a:outerShdw blurRad="190500" algn="tl" rotWithShape="0">
              <a:srgbClr val="000000">
                <a:alpha val="70000"/>
              </a:srgbClr>
            </a:outerShdw>
          </a:effectLst>
        </p:spPr>
      </p:pic>
      <p:pic>
        <p:nvPicPr>
          <p:cNvPr id="14" name="Picture 13" descr="Calvin Soldering.jpg"/>
          <p:cNvPicPr>
            <a:picLocks noChangeAspect="1"/>
          </p:cNvPicPr>
          <p:nvPr/>
        </p:nvPicPr>
        <p:blipFill>
          <a:blip r:embed="rId5" cstate="print"/>
          <a:stretch>
            <a:fillRect/>
          </a:stretch>
        </p:blipFill>
        <p:spPr>
          <a:xfrm>
            <a:off x="5486400" y="2057400"/>
            <a:ext cx="2438400" cy="1828800"/>
          </a:xfrm>
          <a:prstGeom prst="rect">
            <a:avLst/>
          </a:prstGeom>
          <a:ln>
            <a:noFill/>
          </a:ln>
          <a:effectLst>
            <a:outerShdw blurRad="190500" algn="tl" rotWithShape="0">
              <a:srgbClr val="000000">
                <a:alpha val="70000"/>
              </a:srgbClr>
            </a:outerShdw>
          </a:effectLst>
        </p:spPr>
      </p:pic>
      <p:pic>
        <p:nvPicPr>
          <p:cNvPr id="7" name="Picture 6" descr="2013.11 - Thanksgiving 037.JPG"/>
          <p:cNvPicPr>
            <a:picLocks noChangeAspect="1"/>
          </p:cNvPicPr>
          <p:nvPr/>
        </p:nvPicPr>
        <p:blipFill>
          <a:blip r:embed="rId6" cstate="print"/>
          <a:srcRect l="8333" t="23333" r="8333" b="12222"/>
          <a:stretch>
            <a:fillRect/>
          </a:stretch>
        </p:blipFill>
        <p:spPr>
          <a:xfrm>
            <a:off x="2362200" y="3276600"/>
            <a:ext cx="4335517" cy="25146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Make Chap Research?</a:t>
            </a:r>
            <a:endParaRPr lang="en-US" dirty="0"/>
          </a:p>
        </p:txBody>
      </p:sp>
      <p:sp>
        <p:nvSpPr>
          <p:cNvPr id="3" name="Content Placeholder 2"/>
          <p:cNvSpPr>
            <a:spLocks noGrp="1"/>
          </p:cNvSpPr>
          <p:nvPr>
            <p:ph idx="1"/>
          </p:nvPr>
        </p:nvSpPr>
        <p:spPr/>
        <p:txBody>
          <a:bodyPr>
            <a:normAutofit/>
          </a:bodyPr>
          <a:lstStyle/>
          <a:p>
            <a:r>
              <a:rPr lang="en-US" sz="2400" dirty="0" smtClean="0"/>
              <a:t>To allow students to explore career choices and get excited about STEM</a:t>
            </a:r>
            <a:endParaRPr lang="en-US" sz="2000" dirty="0" smtClean="0"/>
          </a:p>
        </p:txBody>
      </p:sp>
      <p:sp>
        <p:nvSpPr>
          <p:cNvPr id="8" name="Slide Number Placeholder 7"/>
          <p:cNvSpPr>
            <a:spLocks noGrp="1"/>
          </p:cNvSpPr>
          <p:nvPr>
            <p:ph type="sldNum" sz="quarter" idx="11"/>
          </p:nvPr>
        </p:nvSpPr>
        <p:spPr/>
        <p:txBody>
          <a:bodyPr/>
          <a:lstStyle/>
          <a:p>
            <a:fld id="{FF42613D-50F7-4B17-9446-E4565D2E90B5}" type="slidenum">
              <a:rPr lang="en-US" smtClean="0"/>
              <a:pPr/>
              <a:t>6</a:t>
            </a:fld>
            <a:endParaRPr lang="en-US"/>
          </a:p>
        </p:txBody>
      </p:sp>
      <p:sp>
        <p:nvSpPr>
          <p:cNvPr id="9" name="Footer Placeholder 8"/>
          <p:cNvSpPr>
            <a:spLocks noGrp="1"/>
          </p:cNvSpPr>
          <p:nvPr>
            <p:ph type="ftr" sz="quarter" idx="12"/>
          </p:nvPr>
        </p:nvSpPr>
        <p:spPr/>
        <p:txBody>
          <a:bodyPr/>
          <a:lstStyle/>
          <a:p>
            <a:r>
              <a:rPr lang="en-US" smtClean="0"/>
              <a:t>© 2015 - Chap Research</a:t>
            </a:r>
            <a:endParaRPr lang="en-US"/>
          </a:p>
        </p:txBody>
      </p:sp>
      <p:pic>
        <p:nvPicPr>
          <p:cNvPr id="4" name="Picture 3" descr="20141210_image7.jpeg"/>
          <p:cNvPicPr>
            <a:picLocks noChangeAspect="1"/>
          </p:cNvPicPr>
          <p:nvPr/>
        </p:nvPicPr>
        <p:blipFill>
          <a:blip r:embed="rId3" cstate="print"/>
          <a:stretch>
            <a:fillRect/>
          </a:stretch>
        </p:blipFill>
        <p:spPr>
          <a:xfrm>
            <a:off x="5867400" y="2514600"/>
            <a:ext cx="2571750" cy="3429000"/>
          </a:xfrm>
          <a:prstGeom prst="rect">
            <a:avLst/>
          </a:prstGeom>
          <a:ln>
            <a:noFill/>
          </a:ln>
          <a:effectLst>
            <a:outerShdw blurRad="190500" algn="tl" rotWithShape="0">
              <a:srgbClr val="000000">
                <a:alpha val="70000"/>
              </a:srgbClr>
            </a:outerShdw>
          </a:effectLst>
        </p:spPr>
      </p:pic>
      <p:pic>
        <p:nvPicPr>
          <p:cNvPr id="5" name="Picture 4" descr="20141230_162526.jpg"/>
          <p:cNvPicPr>
            <a:picLocks noChangeAspect="1"/>
          </p:cNvPicPr>
          <p:nvPr/>
        </p:nvPicPr>
        <p:blipFill>
          <a:blip r:embed="rId4" cstate="print"/>
          <a:stretch>
            <a:fillRect/>
          </a:stretch>
        </p:blipFill>
        <p:spPr>
          <a:xfrm>
            <a:off x="914400" y="2497668"/>
            <a:ext cx="1905000" cy="3386666"/>
          </a:xfrm>
          <a:prstGeom prst="rect">
            <a:avLst/>
          </a:prstGeom>
          <a:ln>
            <a:noFill/>
          </a:ln>
          <a:effectLst>
            <a:outerShdw blurRad="190500" algn="tl" rotWithShape="0">
              <a:srgbClr val="000000">
                <a:alpha val="70000"/>
              </a:srgbClr>
            </a:outerShdw>
          </a:effectLst>
        </p:spPr>
      </p:pic>
      <p:pic>
        <p:nvPicPr>
          <p:cNvPr id="6" name="Picture 5" descr="20150212_172721.jpg"/>
          <p:cNvPicPr>
            <a:picLocks noChangeAspect="1"/>
          </p:cNvPicPr>
          <p:nvPr/>
        </p:nvPicPr>
        <p:blipFill>
          <a:blip r:embed="rId5" cstate="print"/>
          <a:stretch>
            <a:fillRect/>
          </a:stretch>
        </p:blipFill>
        <p:spPr>
          <a:xfrm>
            <a:off x="3048000" y="4419600"/>
            <a:ext cx="2590800" cy="1457325"/>
          </a:xfrm>
          <a:prstGeom prst="rect">
            <a:avLst/>
          </a:prstGeom>
          <a:ln>
            <a:noFill/>
          </a:ln>
          <a:effectLst>
            <a:outerShdw blurRad="190500" algn="tl" rotWithShape="0">
              <a:srgbClr val="000000">
                <a:alpha val="70000"/>
              </a:srgbClr>
            </a:outerShdw>
          </a:effectLst>
        </p:spPr>
      </p:pic>
      <p:pic>
        <p:nvPicPr>
          <p:cNvPr id="7" name="Picture 6" descr="Dining Room Soldering.JPG"/>
          <p:cNvPicPr>
            <a:picLocks noChangeAspect="1"/>
          </p:cNvPicPr>
          <p:nvPr/>
        </p:nvPicPr>
        <p:blipFill>
          <a:blip r:embed="rId6" cstate="print"/>
          <a:srcRect l="48333" t="31111" r="30000" b="34445"/>
          <a:stretch>
            <a:fillRect/>
          </a:stretch>
        </p:blipFill>
        <p:spPr>
          <a:xfrm>
            <a:off x="3429000" y="2180492"/>
            <a:ext cx="1828800" cy="2180492"/>
          </a:xfrm>
          <a:prstGeom prst="rect">
            <a:avLst/>
          </a:prstGeom>
          <a:ln>
            <a:noFill/>
          </a:ln>
          <a:effectLst>
            <a:outerShdw blurRad="190500" algn="tl" rotWithShape="0">
              <a:srgbClr val="000000">
                <a:alpha val="70000"/>
              </a:srgbClr>
            </a:outerShdw>
          </a:effectLst>
        </p:spPr>
      </p:pic>
      <p:pic>
        <p:nvPicPr>
          <p:cNvPr id="12" name="Picture 11" descr="2014.10 - ChapR (34).JPG"/>
          <p:cNvPicPr>
            <a:picLocks noChangeAspect="1"/>
          </p:cNvPicPr>
          <p:nvPr/>
        </p:nvPicPr>
        <p:blipFill>
          <a:blip r:embed="rId7" cstate="print"/>
          <a:stretch>
            <a:fillRect/>
          </a:stretch>
        </p:blipFill>
        <p:spPr>
          <a:xfrm>
            <a:off x="2590800" y="2362200"/>
            <a:ext cx="3860800" cy="28956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Research Works</a:t>
            </a:r>
            <a:endParaRPr lang="en-US" dirty="0"/>
          </a:p>
        </p:txBody>
      </p:sp>
      <p:sp>
        <p:nvSpPr>
          <p:cNvPr id="3" name="Content Placeholder 2"/>
          <p:cNvSpPr>
            <a:spLocks noGrp="1"/>
          </p:cNvSpPr>
          <p:nvPr>
            <p:ph idx="1"/>
          </p:nvPr>
        </p:nvSpPr>
        <p:spPr/>
        <p:txBody>
          <a:bodyPr/>
          <a:lstStyle/>
          <a:p>
            <a:pPr algn="ctr">
              <a:buNone/>
            </a:pPr>
            <a:r>
              <a:rPr lang="en-US" dirty="0" smtClean="0"/>
              <a:t>The ChapR: a patented Bluetooth remote control for robots, created in 2013 as the first project of Chap Research.</a:t>
            </a:r>
          </a:p>
          <a:p>
            <a:pPr>
              <a:buNone/>
            </a:pPr>
            <a:endParaRPr lang="en-US" dirty="0" smtClean="0"/>
          </a:p>
        </p:txBody>
      </p:sp>
      <p:sp>
        <p:nvSpPr>
          <p:cNvPr id="4" name="Slide Number Placeholder 3"/>
          <p:cNvSpPr>
            <a:spLocks noGrp="1"/>
          </p:cNvSpPr>
          <p:nvPr>
            <p:ph type="sldNum" sz="quarter" idx="11"/>
          </p:nvPr>
        </p:nvSpPr>
        <p:spPr/>
        <p:txBody>
          <a:bodyPr/>
          <a:lstStyle/>
          <a:p>
            <a:fld id="{FF42613D-50F7-4B17-9446-E4565D2E90B5}" type="slidenum">
              <a:rPr lang="en-US" smtClean="0"/>
              <a:pPr/>
              <a:t>7</a:t>
            </a:fld>
            <a:endParaRPr lang="en-US"/>
          </a:p>
        </p:txBody>
      </p:sp>
      <p:sp>
        <p:nvSpPr>
          <p:cNvPr id="5" name="Footer Placeholder 4"/>
          <p:cNvSpPr>
            <a:spLocks noGrp="1"/>
          </p:cNvSpPr>
          <p:nvPr>
            <p:ph type="ftr" sz="quarter" idx="12"/>
          </p:nvPr>
        </p:nvSpPr>
        <p:spPr/>
        <p:txBody>
          <a:bodyPr/>
          <a:lstStyle/>
          <a:p>
            <a:r>
              <a:rPr lang="en-US" smtClean="0"/>
              <a:t>© 2015 - Chap Research</a:t>
            </a:r>
            <a:endParaRPr lang="en-US" dirty="0"/>
          </a:p>
        </p:txBody>
      </p:sp>
      <p:pic>
        <p:nvPicPr>
          <p:cNvPr id="6" name="Picture 5" descr="v1.1 Case.png"/>
          <p:cNvPicPr>
            <a:picLocks noChangeAspect="1"/>
          </p:cNvPicPr>
          <p:nvPr/>
        </p:nvPicPr>
        <p:blipFill>
          <a:blip r:embed="rId3" cstate="print"/>
          <a:stretch>
            <a:fillRect/>
          </a:stretch>
        </p:blipFill>
        <p:spPr>
          <a:xfrm>
            <a:off x="2320476" y="3432048"/>
            <a:ext cx="4503049" cy="258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sic Design (4-9-13).jpg"/>
          <p:cNvPicPr>
            <a:picLocks noChangeAspect="1"/>
          </p:cNvPicPr>
          <p:nvPr/>
        </p:nvPicPr>
        <p:blipFill>
          <a:blip r:embed="rId3" cstate="print"/>
          <a:srcRect l="14337" t="10192" r="46475" b="41401"/>
          <a:stretch>
            <a:fillRect/>
          </a:stretch>
        </p:blipFill>
        <p:spPr>
          <a:xfrm>
            <a:off x="2895600" y="1981200"/>
            <a:ext cx="3124200" cy="2895600"/>
          </a:xfrm>
          <a:prstGeom prst="rect">
            <a:avLst/>
          </a:prstGeom>
          <a:ln>
            <a:noFill/>
          </a:ln>
          <a:effectLst>
            <a:outerShdw blurRad="190500" algn="tl" rotWithShape="0">
              <a:srgbClr val="000000">
                <a:alpha val="70000"/>
              </a:srgbClr>
            </a:outerShdw>
          </a:effectLst>
        </p:spPr>
      </p:pic>
      <p:pic>
        <p:nvPicPr>
          <p:cNvPr id="5" name="Picture 4" descr="v0.1 Board (1).jpg"/>
          <p:cNvPicPr>
            <a:picLocks noChangeAspect="1"/>
          </p:cNvPicPr>
          <p:nvPr/>
        </p:nvPicPr>
        <p:blipFill>
          <a:blip r:embed="rId4" cstate="print"/>
          <a:srcRect l="7759" t="10345" r="5603" b="13793"/>
          <a:stretch>
            <a:fillRect/>
          </a:stretch>
        </p:blipFill>
        <p:spPr>
          <a:xfrm>
            <a:off x="5334000" y="533400"/>
            <a:ext cx="3276600" cy="2151797"/>
          </a:xfrm>
          <a:prstGeom prst="rect">
            <a:avLst/>
          </a:prstGeom>
          <a:ln>
            <a:noFill/>
          </a:ln>
          <a:effectLst>
            <a:outerShdw blurRad="190500" algn="tl" rotWithShape="0">
              <a:srgbClr val="000000">
                <a:alpha val="70000"/>
              </a:srgbClr>
            </a:outerShdw>
          </a:effectLst>
        </p:spPr>
      </p:pic>
      <p:pic>
        <p:nvPicPr>
          <p:cNvPr id="18" name="Picture 17" descr="business_card_back.JPG"/>
          <p:cNvPicPr>
            <a:picLocks noChangeAspect="1"/>
          </p:cNvPicPr>
          <p:nvPr/>
        </p:nvPicPr>
        <p:blipFill>
          <a:blip r:embed="rId5" cstate="print"/>
          <a:stretch>
            <a:fillRect/>
          </a:stretch>
        </p:blipFill>
        <p:spPr>
          <a:xfrm>
            <a:off x="381000" y="457200"/>
            <a:ext cx="3546486" cy="2047875"/>
          </a:xfrm>
          <a:prstGeom prst="rect">
            <a:avLst/>
          </a:prstGeom>
          <a:ln>
            <a:noFill/>
          </a:ln>
          <a:effectLst>
            <a:outerShdw blurRad="190500" algn="tl" rotWithShape="0">
              <a:srgbClr val="000000">
                <a:alpha val="70000"/>
              </a:srgbClr>
            </a:outerShdw>
          </a:effectLst>
        </p:spPr>
      </p:pic>
      <p:pic>
        <p:nvPicPr>
          <p:cNvPr id="21" name="Picture 20" descr="drivers_code.JPG"/>
          <p:cNvPicPr>
            <a:picLocks noChangeAspect="1"/>
          </p:cNvPicPr>
          <p:nvPr/>
        </p:nvPicPr>
        <p:blipFill>
          <a:blip r:embed="rId6" cstate="print"/>
          <a:stretch>
            <a:fillRect/>
          </a:stretch>
        </p:blipFill>
        <p:spPr>
          <a:xfrm>
            <a:off x="5105400" y="3200400"/>
            <a:ext cx="3439677" cy="3352800"/>
          </a:xfrm>
          <a:prstGeom prst="rect">
            <a:avLst/>
          </a:prstGeom>
          <a:ln>
            <a:noFill/>
          </a:ln>
          <a:effectLst>
            <a:outerShdw blurRad="190500" algn="tl" rotWithShape="0">
              <a:srgbClr val="000000">
                <a:alpha val="70000"/>
              </a:srgbClr>
            </a:outerShdw>
          </a:effectLst>
        </p:spPr>
      </p:pic>
      <p:pic>
        <p:nvPicPr>
          <p:cNvPr id="28" name="Picture 27" descr="youtube_commercial.JPG"/>
          <p:cNvPicPr>
            <a:picLocks noChangeAspect="1"/>
          </p:cNvPicPr>
          <p:nvPr/>
        </p:nvPicPr>
        <p:blipFill>
          <a:blip r:embed="rId7" cstate="print"/>
          <a:stretch>
            <a:fillRect/>
          </a:stretch>
        </p:blipFill>
        <p:spPr>
          <a:xfrm>
            <a:off x="381000" y="4114800"/>
            <a:ext cx="3664468" cy="2428874"/>
          </a:xfrm>
          <a:prstGeom prst="rect">
            <a:avLst/>
          </a:prstGeom>
          <a:ln>
            <a:noFill/>
          </a:ln>
          <a:effectLst>
            <a:outerShdw blurRad="190500" algn="tl" rotWithShape="0">
              <a:srgbClr val="000000">
                <a:alpha val="70000"/>
              </a:srgbClr>
            </a:outerShdw>
          </a:effectLst>
        </p:spPr>
      </p:pic>
      <p:pic>
        <p:nvPicPr>
          <p:cNvPr id="10" name="Picture 9" descr="v0.2 Board.JPG"/>
          <p:cNvPicPr>
            <a:picLocks noChangeAspect="1"/>
          </p:cNvPicPr>
          <p:nvPr/>
        </p:nvPicPr>
        <p:blipFill>
          <a:blip r:embed="rId8" cstate="print"/>
          <a:srcRect l="12500" t="7778" r="15000" b="3333"/>
          <a:stretch>
            <a:fillRect/>
          </a:stretch>
        </p:blipFill>
        <p:spPr>
          <a:xfrm>
            <a:off x="6477000" y="1981200"/>
            <a:ext cx="2362200" cy="2172138"/>
          </a:xfrm>
          <a:prstGeom prst="rect">
            <a:avLst/>
          </a:prstGeom>
          <a:ln>
            <a:noFill/>
          </a:ln>
          <a:effectLst>
            <a:outerShdw blurRad="190500" algn="tl" rotWithShape="0">
              <a:srgbClr val="000000">
                <a:alpha val="70000"/>
              </a:srgbClr>
            </a:outerShdw>
          </a:effectLst>
        </p:spPr>
      </p:pic>
      <p:pic>
        <p:nvPicPr>
          <p:cNvPr id="22" name="Picture 21" descr="VDIP_code.JPG"/>
          <p:cNvPicPr>
            <a:picLocks noChangeAspect="1"/>
          </p:cNvPicPr>
          <p:nvPr/>
        </p:nvPicPr>
        <p:blipFill>
          <a:blip r:embed="rId9" cstate="print"/>
          <a:stretch>
            <a:fillRect/>
          </a:stretch>
        </p:blipFill>
        <p:spPr>
          <a:xfrm>
            <a:off x="685800" y="304800"/>
            <a:ext cx="3311516" cy="4419600"/>
          </a:xfrm>
          <a:prstGeom prst="rect">
            <a:avLst/>
          </a:prstGeom>
          <a:ln>
            <a:noFill/>
          </a:ln>
          <a:effectLst>
            <a:outerShdw blurRad="190500" algn="tl" rotWithShape="0">
              <a:srgbClr val="000000">
                <a:alpha val="70000"/>
              </a:srgbClr>
            </a:outerShdw>
          </a:effectLst>
        </p:spPr>
      </p:pic>
      <p:pic>
        <p:nvPicPr>
          <p:cNvPr id="29" name="Picture 28" descr="match_mode_code.JPG"/>
          <p:cNvPicPr>
            <a:picLocks noChangeAspect="1"/>
          </p:cNvPicPr>
          <p:nvPr/>
        </p:nvPicPr>
        <p:blipFill>
          <a:blip r:embed="rId10" cstate="print"/>
          <a:stretch>
            <a:fillRect/>
          </a:stretch>
        </p:blipFill>
        <p:spPr>
          <a:xfrm>
            <a:off x="228600" y="228600"/>
            <a:ext cx="3323374" cy="3581400"/>
          </a:xfrm>
          <a:prstGeom prst="rect">
            <a:avLst/>
          </a:prstGeom>
          <a:ln>
            <a:noFill/>
          </a:ln>
          <a:effectLst>
            <a:outerShdw blurRad="190500" algn="tl" rotWithShape="0">
              <a:srgbClr val="000000">
                <a:alpha val="70000"/>
              </a:srgbClr>
            </a:outerShdw>
          </a:effectLst>
        </p:spPr>
      </p:pic>
      <p:pic>
        <p:nvPicPr>
          <p:cNvPr id="7" name="Picture 6" descr="v0.3 Board.jpg"/>
          <p:cNvPicPr>
            <a:picLocks noChangeAspect="1"/>
          </p:cNvPicPr>
          <p:nvPr/>
        </p:nvPicPr>
        <p:blipFill>
          <a:blip r:embed="rId11" cstate="print"/>
          <a:srcRect l="15000" t="5556" r="25833" b="1111"/>
          <a:stretch>
            <a:fillRect/>
          </a:stretch>
        </p:blipFill>
        <p:spPr>
          <a:xfrm>
            <a:off x="6629400" y="304800"/>
            <a:ext cx="2241550" cy="2651974"/>
          </a:xfrm>
          <a:prstGeom prst="rect">
            <a:avLst/>
          </a:prstGeom>
          <a:ln>
            <a:noFill/>
          </a:ln>
          <a:effectLst>
            <a:outerShdw blurRad="190500" algn="tl" rotWithShape="0">
              <a:srgbClr val="000000">
                <a:alpha val="70000"/>
              </a:srgbClr>
            </a:outerShdw>
          </a:effectLst>
        </p:spPr>
      </p:pic>
      <p:pic>
        <p:nvPicPr>
          <p:cNvPr id="26" name="Picture 25" descr="Vandegrift (7).jpg"/>
          <p:cNvPicPr>
            <a:picLocks noChangeAspect="1"/>
          </p:cNvPicPr>
          <p:nvPr/>
        </p:nvPicPr>
        <p:blipFill>
          <a:blip r:embed="rId12" cstate="print"/>
          <a:stretch>
            <a:fillRect/>
          </a:stretch>
        </p:blipFill>
        <p:spPr>
          <a:xfrm>
            <a:off x="2667000" y="457200"/>
            <a:ext cx="4191000" cy="3143250"/>
          </a:xfrm>
          <a:prstGeom prst="rect">
            <a:avLst/>
          </a:prstGeom>
          <a:ln>
            <a:noFill/>
          </a:ln>
          <a:effectLst>
            <a:outerShdw blurRad="190500" algn="tl" rotWithShape="0">
              <a:srgbClr val="000000">
                <a:alpha val="70000"/>
              </a:srgbClr>
            </a:outerShdw>
          </a:effectLst>
        </p:spPr>
      </p:pic>
      <p:pic>
        <p:nvPicPr>
          <p:cNvPr id="31" name="Picture 30" descr="patent_application.png"/>
          <p:cNvPicPr>
            <a:picLocks noChangeAspect="1"/>
          </p:cNvPicPr>
          <p:nvPr/>
        </p:nvPicPr>
        <p:blipFill>
          <a:blip r:embed="rId13" cstate="print"/>
          <a:stretch>
            <a:fillRect/>
          </a:stretch>
        </p:blipFill>
        <p:spPr>
          <a:xfrm>
            <a:off x="0" y="0"/>
            <a:ext cx="5368248" cy="6858000"/>
          </a:xfrm>
          <a:prstGeom prst="rect">
            <a:avLst/>
          </a:prstGeom>
          <a:ln>
            <a:noFill/>
          </a:ln>
          <a:effectLst>
            <a:outerShdw blurRad="190500" algn="tl" rotWithShape="0">
              <a:srgbClr val="000000">
                <a:alpha val="70000"/>
              </a:srgbClr>
            </a:outerShdw>
          </a:effectLst>
        </p:spPr>
      </p:pic>
      <p:pic>
        <p:nvPicPr>
          <p:cNvPr id="32" name="Picture 31" descr="patent_picture.JPG"/>
          <p:cNvPicPr>
            <a:picLocks noChangeAspect="1"/>
          </p:cNvPicPr>
          <p:nvPr/>
        </p:nvPicPr>
        <p:blipFill>
          <a:blip r:embed="rId14" cstate="print"/>
          <a:stretch>
            <a:fillRect/>
          </a:stretch>
        </p:blipFill>
        <p:spPr>
          <a:xfrm>
            <a:off x="5410200" y="4029974"/>
            <a:ext cx="3733800" cy="2828026"/>
          </a:xfrm>
          <a:prstGeom prst="rect">
            <a:avLst/>
          </a:prstGeom>
          <a:ln>
            <a:noFill/>
          </a:ln>
          <a:effectLst>
            <a:outerShdw blurRad="190500" algn="tl" rotWithShape="0">
              <a:srgbClr val="000000">
                <a:alpha val="70000"/>
              </a:srgbClr>
            </a:outerShdw>
          </a:effectLst>
        </p:spPr>
      </p:pic>
      <p:pic>
        <p:nvPicPr>
          <p:cNvPr id="1026" name="Picture 2"/>
          <p:cNvPicPr>
            <a:picLocks noChangeAspect="1" noChangeArrowheads="1"/>
          </p:cNvPicPr>
          <p:nvPr/>
        </p:nvPicPr>
        <p:blipFill>
          <a:blip r:embed="rId15" cstate="print"/>
          <a:srcRect l="26087" t="13913" r="8696" b="16522"/>
          <a:stretch>
            <a:fillRect/>
          </a:stretch>
        </p:blipFill>
        <p:spPr bwMode="auto">
          <a:xfrm>
            <a:off x="1905000" y="3429000"/>
            <a:ext cx="5715000" cy="3429000"/>
          </a:xfrm>
          <a:prstGeom prst="rect">
            <a:avLst/>
          </a:prstGeom>
          <a:ln>
            <a:noFill/>
          </a:ln>
          <a:effectLst>
            <a:outerShdw blurRad="190500" algn="tl" rotWithShape="0">
              <a:srgbClr val="000000">
                <a:alpha val="70000"/>
              </a:srgbClr>
            </a:outerShdw>
          </a:effectLst>
        </p:spPr>
      </p:pic>
      <p:pic>
        <p:nvPicPr>
          <p:cNvPr id="25" name="Picture 24" descr="Calvin Soldering.jpg"/>
          <p:cNvPicPr>
            <a:picLocks noChangeAspect="1"/>
          </p:cNvPicPr>
          <p:nvPr/>
        </p:nvPicPr>
        <p:blipFill>
          <a:blip r:embed="rId16" cstate="print"/>
          <a:stretch>
            <a:fillRect/>
          </a:stretch>
        </p:blipFill>
        <p:spPr>
          <a:xfrm>
            <a:off x="0" y="0"/>
            <a:ext cx="3124200" cy="2343150"/>
          </a:xfrm>
          <a:prstGeom prst="rect">
            <a:avLst/>
          </a:prstGeom>
          <a:ln>
            <a:noFill/>
          </a:ln>
          <a:effectLst>
            <a:outerShdw blurRad="190500" algn="tl" rotWithShape="0">
              <a:srgbClr val="000000">
                <a:alpha val="70000"/>
              </a:srgbClr>
            </a:outerShdw>
          </a:effectLst>
        </p:spPr>
      </p:pic>
      <p:pic>
        <p:nvPicPr>
          <p:cNvPr id="15" name="Picture 14" descr="ChapRBanner.png"/>
          <p:cNvPicPr>
            <a:picLocks noChangeAspect="1"/>
          </p:cNvPicPr>
          <p:nvPr/>
        </p:nvPicPr>
        <p:blipFill>
          <a:blip r:embed="rId17" cstate="print"/>
          <a:stretch>
            <a:fillRect/>
          </a:stretch>
        </p:blipFill>
        <p:spPr>
          <a:xfrm>
            <a:off x="4572000" y="4953000"/>
            <a:ext cx="4572000" cy="1905000"/>
          </a:xfrm>
          <a:prstGeom prst="rect">
            <a:avLst/>
          </a:prstGeom>
          <a:ln>
            <a:noFill/>
          </a:ln>
          <a:effectLst>
            <a:outerShdw blurRad="190500" algn="tl" rotWithShape="0">
              <a:srgbClr val="000000">
                <a:alpha val="70000"/>
              </a:srgbClr>
            </a:outerShdw>
          </a:effectLst>
        </p:spPr>
      </p:pic>
      <p:pic>
        <p:nvPicPr>
          <p:cNvPr id="19" name="Picture 18" descr="2014_stlouis_poster.JPG"/>
          <p:cNvPicPr>
            <a:picLocks noChangeAspect="1"/>
          </p:cNvPicPr>
          <p:nvPr/>
        </p:nvPicPr>
        <p:blipFill>
          <a:blip r:embed="rId18" cstate="print"/>
          <a:stretch>
            <a:fillRect/>
          </a:stretch>
        </p:blipFill>
        <p:spPr>
          <a:xfrm>
            <a:off x="0" y="4499040"/>
            <a:ext cx="3138845" cy="2358960"/>
          </a:xfrm>
          <a:prstGeom prst="rect">
            <a:avLst/>
          </a:prstGeom>
          <a:ln>
            <a:noFill/>
          </a:ln>
          <a:effectLst>
            <a:outerShdw blurRad="190500" algn="tl" rotWithShape="0">
              <a:srgbClr val="000000">
                <a:alpha val="70000"/>
              </a:srgbClr>
            </a:outerShdw>
          </a:effectLst>
        </p:spPr>
      </p:pic>
      <p:pic>
        <p:nvPicPr>
          <p:cNvPr id="33" name="Picture 32" descr="testimonial_wants_3.JPG"/>
          <p:cNvPicPr>
            <a:picLocks noChangeAspect="1"/>
          </p:cNvPicPr>
          <p:nvPr/>
        </p:nvPicPr>
        <p:blipFill>
          <a:blip r:embed="rId19" cstate="print"/>
          <a:stretch>
            <a:fillRect/>
          </a:stretch>
        </p:blipFill>
        <p:spPr>
          <a:xfrm>
            <a:off x="4775835" y="3657600"/>
            <a:ext cx="4368165" cy="1602996"/>
          </a:xfrm>
          <a:prstGeom prst="rect">
            <a:avLst/>
          </a:prstGeom>
          <a:ln>
            <a:noFill/>
          </a:ln>
          <a:effectLst>
            <a:outerShdw blurRad="190500" algn="tl" rotWithShape="0">
              <a:srgbClr val="000000">
                <a:alpha val="70000"/>
              </a:srgbClr>
            </a:outerShdw>
          </a:effectLst>
        </p:spPr>
      </p:pic>
      <p:pic>
        <p:nvPicPr>
          <p:cNvPr id="27" name="Picture 26" descr="testimonial_instrumental.JPG"/>
          <p:cNvPicPr>
            <a:picLocks noChangeAspect="1"/>
          </p:cNvPicPr>
          <p:nvPr/>
        </p:nvPicPr>
        <p:blipFill>
          <a:blip r:embed="rId20" cstate="print"/>
          <a:stretch>
            <a:fillRect/>
          </a:stretch>
        </p:blipFill>
        <p:spPr>
          <a:xfrm>
            <a:off x="4114800" y="0"/>
            <a:ext cx="5029200" cy="2153531"/>
          </a:xfrm>
          <a:prstGeom prst="rect">
            <a:avLst/>
          </a:prstGeom>
          <a:ln>
            <a:noFill/>
          </a:ln>
          <a:effectLst>
            <a:outerShdw blurRad="190500" algn="tl" rotWithShape="0">
              <a:srgbClr val="000000">
                <a:alpha val="70000"/>
              </a:srgbClr>
            </a:outerShdw>
          </a:effectLst>
        </p:spPr>
      </p:pic>
      <p:pic>
        <p:nvPicPr>
          <p:cNvPr id="24" name="Picture 23" descr="db_current_orders_site.png"/>
          <p:cNvPicPr>
            <a:picLocks noChangeAspect="1"/>
          </p:cNvPicPr>
          <p:nvPr/>
        </p:nvPicPr>
        <p:blipFill>
          <a:blip r:embed="rId21" cstate="print"/>
          <a:stretch>
            <a:fillRect/>
          </a:stretch>
        </p:blipFill>
        <p:spPr>
          <a:xfrm>
            <a:off x="2362200" y="0"/>
            <a:ext cx="3658212" cy="3498651"/>
          </a:xfrm>
          <a:prstGeom prst="rect">
            <a:avLst/>
          </a:prstGeom>
          <a:ln>
            <a:noFill/>
          </a:ln>
          <a:effectLst>
            <a:outerShdw blurRad="190500" algn="tl" rotWithShape="0">
              <a:srgbClr val="000000">
                <a:alpha val="70000"/>
              </a:srgbClr>
            </a:outerShdw>
          </a:effectLst>
        </p:spPr>
      </p:pic>
      <p:pic>
        <p:nvPicPr>
          <p:cNvPr id="23" name="Picture 2"/>
          <p:cNvPicPr>
            <a:picLocks noChangeAspect="1" noChangeArrowheads="1"/>
          </p:cNvPicPr>
          <p:nvPr/>
        </p:nvPicPr>
        <p:blipFill>
          <a:blip r:embed="rId22" cstate="print"/>
          <a:srcRect b="4411"/>
          <a:stretch>
            <a:fillRect/>
          </a:stretch>
        </p:blipFill>
        <p:spPr bwMode="auto">
          <a:xfrm>
            <a:off x="2908366" y="3505200"/>
            <a:ext cx="6235634" cy="3352800"/>
          </a:xfrm>
          <a:prstGeom prst="rect">
            <a:avLst/>
          </a:prstGeom>
          <a:ln>
            <a:noFill/>
          </a:ln>
          <a:effectLst>
            <a:outerShdw blurRad="190500" algn="tl" rotWithShape="0">
              <a:srgbClr val="000000">
                <a:alpha val="70000"/>
              </a:srgbClr>
            </a:outerShdw>
          </a:effectLst>
        </p:spPr>
      </p:pic>
      <p:pic>
        <p:nvPicPr>
          <p:cNvPr id="30" name="Picture 29" descr="soldering.jpg"/>
          <p:cNvPicPr>
            <a:picLocks noChangeAspect="1"/>
          </p:cNvPicPr>
          <p:nvPr/>
        </p:nvPicPr>
        <p:blipFill>
          <a:blip r:embed="rId23" cstate="print"/>
          <a:srcRect l="9868" t="30000" r="17105" b="11111"/>
          <a:stretch>
            <a:fillRect/>
          </a:stretch>
        </p:blipFill>
        <p:spPr>
          <a:xfrm>
            <a:off x="6324600" y="685800"/>
            <a:ext cx="2819400" cy="4038600"/>
          </a:xfrm>
          <a:prstGeom prst="rect">
            <a:avLst/>
          </a:prstGeom>
          <a:ln>
            <a:noFill/>
          </a:ln>
          <a:effectLst>
            <a:outerShdw blurRad="190500" algn="tl" rotWithShape="0">
              <a:srgbClr val="000000">
                <a:alpha val="70000"/>
              </a:srgbClr>
            </a:outerShdw>
          </a:effectLst>
        </p:spPr>
      </p:pic>
      <p:grpSp>
        <p:nvGrpSpPr>
          <p:cNvPr id="36" name="Group 35"/>
          <p:cNvGrpSpPr/>
          <p:nvPr/>
        </p:nvGrpSpPr>
        <p:grpSpPr>
          <a:xfrm>
            <a:off x="1524000" y="27813"/>
            <a:ext cx="4953000" cy="6830187"/>
            <a:chOff x="9443348" y="-1981200"/>
            <a:chExt cx="5319504" cy="6858000"/>
          </a:xfrm>
        </p:grpSpPr>
        <p:pic>
          <p:nvPicPr>
            <p:cNvPr id="34" name="Picture 33" descr="Patent Notice of Allowment.JPG"/>
            <p:cNvPicPr>
              <a:picLocks noChangeAspect="1"/>
            </p:cNvPicPr>
            <p:nvPr/>
          </p:nvPicPr>
          <p:blipFill>
            <a:blip r:embed="rId24" cstate="print">
              <a:lum bright="-60000" contrast="-75000"/>
            </a:blip>
            <a:stretch>
              <a:fillRect/>
            </a:stretch>
          </p:blipFill>
          <p:spPr>
            <a:xfrm>
              <a:off x="9448800" y="-1981200"/>
              <a:ext cx="5314052" cy="6858000"/>
            </a:xfrm>
            <a:prstGeom prst="rect">
              <a:avLst/>
            </a:prstGeom>
            <a:ln>
              <a:noFill/>
            </a:ln>
            <a:effectLst>
              <a:outerShdw blurRad="190500" algn="tl" rotWithShape="0">
                <a:srgbClr val="000000">
                  <a:alpha val="70000"/>
                </a:srgbClr>
              </a:outerShdw>
            </a:effectLst>
          </p:spPr>
        </p:pic>
        <p:pic>
          <p:nvPicPr>
            <p:cNvPr id="35" name="Picture 34" descr="Patent Notice of Allowment.JPG"/>
            <p:cNvPicPr>
              <a:picLocks noChangeAspect="1"/>
            </p:cNvPicPr>
            <p:nvPr/>
          </p:nvPicPr>
          <p:blipFill>
            <a:blip r:embed="rId24" cstate="print"/>
            <a:srcRect t="44347" b="53914"/>
            <a:stretch>
              <a:fillRect/>
            </a:stretch>
          </p:blipFill>
          <p:spPr>
            <a:xfrm>
              <a:off x="9443348" y="1060174"/>
              <a:ext cx="5314052" cy="119270"/>
            </a:xfrm>
            <a:prstGeom prst="rect">
              <a:avLst/>
            </a:prstGeom>
            <a:ln>
              <a:noFill/>
            </a:ln>
            <a:effectLst>
              <a:outerShdw blurRad="190500" algn="tl" rotWithShape="0">
                <a:srgbClr val="000000">
                  <a:alpha val="70000"/>
                </a:srgbClr>
              </a:outerShdw>
            </a:effectLst>
          </p:spPr>
        </p:pic>
      </p:grpSp>
      <p:pic>
        <p:nvPicPr>
          <p:cNvPr id="1027" name="Picture 3"/>
          <p:cNvPicPr>
            <a:picLocks noChangeAspect="1" noChangeArrowheads="1"/>
          </p:cNvPicPr>
          <p:nvPr/>
        </p:nvPicPr>
        <p:blipFill>
          <a:blip r:embed="rId25" cstate="print"/>
          <a:srcRect l="23798" t="8974" r="25000" b="5128"/>
          <a:stretch>
            <a:fillRect/>
          </a:stretch>
        </p:blipFill>
        <p:spPr bwMode="auto">
          <a:xfrm>
            <a:off x="0" y="0"/>
            <a:ext cx="4602707" cy="4343400"/>
          </a:xfrm>
          <a:prstGeom prst="rect">
            <a:avLst/>
          </a:prstGeom>
          <a:ln>
            <a:noFill/>
          </a:ln>
          <a:effectLst>
            <a:outerShdw blurRad="190500" algn="tl" rotWithShape="0">
              <a:srgbClr val="000000">
                <a:alpha val="70000"/>
              </a:srgbClr>
            </a:outerShdw>
          </a:effectLst>
        </p:spPr>
      </p:pic>
      <p:pic>
        <p:nvPicPr>
          <p:cNvPr id="14" name="Picture 13" descr="v1.1 Case (2).png"/>
          <p:cNvPicPr>
            <a:picLocks noChangeAspect="1"/>
          </p:cNvPicPr>
          <p:nvPr/>
        </p:nvPicPr>
        <p:blipFill>
          <a:blip r:embed="rId26" cstate="print"/>
          <a:stretch>
            <a:fillRect/>
          </a:stretch>
        </p:blipFill>
        <p:spPr>
          <a:xfrm>
            <a:off x="2911865" y="3289300"/>
            <a:ext cx="6232135" cy="3581400"/>
          </a:xfrm>
          <a:prstGeom prst="rect">
            <a:avLst/>
          </a:prstGeom>
          <a:ln>
            <a:noFill/>
          </a:ln>
          <a:effectLst>
            <a:outerShdw blurRad="190500" algn="tl" rotWithShape="0">
              <a:srgbClr val="000000">
                <a:alpha val="70000"/>
              </a:srgbClr>
            </a:outerShdw>
          </a:effectLst>
        </p:spPr>
      </p:pic>
      <p:sp>
        <p:nvSpPr>
          <p:cNvPr id="41" name="Title 40"/>
          <p:cNvSpPr>
            <a:spLocks noGrp="1"/>
          </p:cNvSpPr>
          <p:nvPr>
            <p:ph type="title"/>
          </p:nvPr>
        </p:nvSpPr>
        <p:spPr/>
        <p:txBody>
          <a:bodyPr/>
          <a:lstStyle/>
          <a:p>
            <a:endParaRPr lang="en-US"/>
          </a:p>
        </p:txBody>
      </p:sp>
      <p:sp>
        <p:nvSpPr>
          <p:cNvPr id="42" name="Content Placeholder 41"/>
          <p:cNvSpPr>
            <a:spLocks noGrp="1"/>
          </p:cNvSpPr>
          <p:nvPr>
            <p:ph idx="1"/>
          </p:nvPr>
        </p:nvSpPr>
        <p:spPr/>
        <p:txBody>
          <a:bodyPr/>
          <a:lstStyle/>
          <a:p>
            <a:endParaRPr lang="en-US" dirty="0"/>
          </a:p>
        </p:txBody>
      </p:sp>
      <p:sp>
        <p:nvSpPr>
          <p:cNvPr id="37" name="Slide Number Placeholder 36"/>
          <p:cNvSpPr>
            <a:spLocks noGrp="1"/>
          </p:cNvSpPr>
          <p:nvPr>
            <p:ph type="sldNum" sz="quarter" idx="11"/>
          </p:nvPr>
        </p:nvSpPr>
        <p:spPr/>
        <p:txBody>
          <a:bodyPr/>
          <a:lstStyle/>
          <a:p>
            <a:fld id="{FF42613D-50F7-4B17-9446-E4565D2E90B5}" type="slidenum">
              <a:rPr lang="en-US" smtClean="0"/>
              <a:pPr/>
              <a:t>8</a:t>
            </a:fld>
            <a:endParaRPr lang="en-US"/>
          </a:p>
        </p:txBody>
      </p:sp>
      <p:sp>
        <p:nvSpPr>
          <p:cNvPr id="38" name="Footer Placeholder 37"/>
          <p:cNvSpPr>
            <a:spLocks noGrp="1"/>
          </p:cNvSpPr>
          <p:nvPr>
            <p:ph type="ftr" sz="quarter" idx="12"/>
          </p:nvPr>
        </p:nvSpPr>
        <p:spPr/>
        <p:txBody>
          <a:bodyPr/>
          <a:lstStyle/>
          <a:p>
            <a:r>
              <a:rPr lang="en-US" smtClean="0"/>
              <a:t>© 2015 - Chap Research</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26"/>
                                        </p:tgtEl>
                                        <p:attrNameLst>
                                          <p:attrName>style.visibility</p:attrName>
                                        </p:attrNameLst>
                                      </p:cBhvr>
                                      <p:to>
                                        <p:strVal val="visible"/>
                                      </p:to>
                                    </p:set>
                                    <p:anim calcmode="lin" valueType="num">
                                      <p:cBhvr additive="base">
                                        <p:cTn id="69" dur="500" fill="hold"/>
                                        <p:tgtEl>
                                          <p:spTgt spid="1026"/>
                                        </p:tgtEl>
                                        <p:attrNameLst>
                                          <p:attrName>ppt_x</p:attrName>
                                        </p:attrNameLst>
                                      </p:cBhvr>
                                      <p:tavLst>
                                        <p:tav tm="0">
                                          <p:val>
                                            <p:strVal val="#ppt_x"/>
                                          </p:val>
                                        </p:tav>
                                        <p:tav tm="100000">
                                          <p:val>
                                            <p:strVal val="#ppt_x"/>
                                          </p:val>
                                        </p:tav>
                                      </p:tavLst>
                                    </p:anim>
                                    <p:anim calcmode="lin" valueType="num">
                                      <p:cBhvr additive="base">
                                        <p:cTn id="7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additive="base">
                                        <p:cTn id="81" dur="500" fill="hold"/>
                                        <p:tgtEl>
                                          <p:spTgt spid="15"/>
                                        </p:tgtEl>
                                        <p:attrNameLst>
                                          <p:attrName>ppt_x</p:attrName>
                                        </p:attrNameLst>
                                      </p:cBhvr>
                                      <p:tavLst>
                                        <p:tav tm="0">
                                          <p:val>
                                            <p:strVal val="#ppt_x"/>
                                          </p:val>
                                        </p:tav>
                                        <p:tav tm="100000">
                                          <p:val>
                                            <p:strVal val="#ppt_x"/>
                                          </p:val>
                                        </p:tav>
                                      </p:tavLst>
                                    </p:anim>
                                    <p:anim calcmode="lin" valueType="num">
                                      <p:cBhvr additive="base">
                                        <p:cTn id="8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500" fill="hold"/>
                                        <p:tgtEl>
                                          <p:spTgt spid="24"/>
                                        </p:tgtEl>
                                        <p:attrNameLst>
                                          <p:attrName>ppt_x</p:attrName>
                                        </p:attrNameLst>
                                      </p:cBhvr>
                                      <p:tavLst>
                                        <p:tav tm="0">
                                          <p:val>
                                            <p:strVal val="#ppt_x"/>
                                          </p:val>
                                        </p:tav>
                                        <p:tav tm="100000">
                                          <p:val>
                                            <p:strVal val="#ppt_x"/>
                                          </p:val>
                                        </p:tav>
                                      </p:tavLst>
                                    </p:anim>
                                    <p:anim calcmode="lin" valueType="num">
                                      <p:cBhvr additive="base">
                                        <p:cTn id="10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additive="base">
                                        <p:cTn id="113" dur="500" fill="hold"/>
                                        <p:tgtEl>
                                          <p:spTgt spid="30"/>
                                        </p:tgtEl>
                                        <p:attrNameLst>
                                          <p:attrName>ppt_x</p:attrName>
                                        </p:attrNameLst>
                                      </p:cBhvr>
                                      <p:tavLst>
                                        <p:tav tm="0">
                                          <p:val>
                                            <p:strVal val="#ppt_x"/>
                                          </p:val>
                                        </p:tav>
                                        <p:tav tm="100000">
                                          <p:val>
                                            <p:strVal val="#ppt_x"/>
                                          </p:val>
                                        </p:tav>
                                      </p:tavLst>
                                    </p:anim>
                                    <p:anim calcmode="lin" valueType="num">
                                      <p:cBhvr additive="base">
                                        <p:cTn id="1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fill="hold"/>
                                        <p:tgtEl>
                                          <p:spTgt spid="36"/>
                                        </p:tgtEl>
                                        <p:attrNameLst>
                                          <p:attrName>ppt_x</p:attrName>
                                        </p:attrNameLst>
                                      </p:cBhvr>
                                      <p:tavLst>
                                        <p:tav tm="0">
                                          <p:val>
                                            <p:strVal val="#ppt_x"/>
                                          </p:val>
                                        </p:tav>
                                        <p:tav tm="100000">
                                          <p:val>
                                            <p:strVal val="#ppt_x"/>
                                          </p:val>
                                        </p:tav>
                                      </p:tavLst>
                                    </p:anim>
                                    <p:anim calcmode="lin" valueType="num">
                                      <p:cBhvr additive="base">
                                        <p:cTn id="1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027"/>
                                        </p:tgtEl>
                                        <p:attrNameLst>
                                          <p:attrName>style.visibility</p:attrName>
                                        </p:attrNameLst>
                                      </p:cBhvr>
                                      <p:to>
                                        <p:strVal val="visible"/>
                                      </p:to>
                                    </p:set>
                                    <p:anim calcmode="lin" valueType="num">
                                      <p:cBhvr additive="base">
                                        <p:cTn id="125" dur="500" fill="hold"/>
                                        <p:tgtEl>
                                          <p:spTgt spid="1027"/>
                                        </p:tgtEl>
                                        <p:attrNameLst>
                                          <p:attrName>ppt_x</p:attrName>
                                        </p:attrNameLst>
                                      </p:cBhvr>
                                      <p:tavLst>
                                        <p:tav tm="0">
                                          <p:val>
                                            <p:strVal val="#ppt_x"/>
                                          </p:val>
                                        </p:tav>
                                        <p:tav tm="100000">
                                          <p:val>
                                            <p:strVal val="#ppt_x"/>
                                          </p:val>
                                        </p:tav>
                                      </p:tavLst>
                                    </p:anim>
                                    <p:anim calcmode="lin" valueType="num">
                                      <p:cBhvr additive="base">
                                        <p:cTn id="1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pplication Form.JPG"/>
          <p:cNvPicPr>
            <a:picLocks noChangeAspect="1"/>
          </p:cNvPicPr>
          <p:nvPr/>
        </p:nvPicPr>
        <p:blipFill>
          <a:blip r:embed="rId3" cstate="print"/>
          <a:stretch>
            <a:fillRect/>
          </a:stretch>
        </p:blipFill>
        <p:spPr>
          <a:xfrm>
            <a:off x="6400800" y="2057400"/>
            <a:ext cx="2362200" cy="4100920"/>
          </a:xfrm>
          <a:prstGeom prst="rect">
            <a:avLst/>
          </a:prstGeom>
        </p:spPr>
      </p:pic>
      <p:sp>
        <p:nvSpPr>
          <p:cNvPr id="2" name="Title 1"/>
          <p:cNvSpPr>
            <a:spLocks noGrp="1"/>
          </p:cNvSpPr>
          <p:nvPr>
            <p:ph type="title"/>
          </p:nvPr>
        </p:nvSpPr>
        <p:spPr/>
        <p:txBody>
          <a:bodyPr/>
          <a:lstStyle/>
          <a:p>
            <a:r>
              <a:rPr lang="en-US" dirty="0" smtClean="0"/>
              <a:t>The Vision</a:t>
            </a:r>
            <a:endParaRPr lang="en-US" dirty="0"/>
          </a:p>
        </p:txBody>
      </p:sp>
      <p:sp>
        <p:nvSpPr>
          <p:cNvPr id="3" name="Content Placeholder 2"/>
          <p:cNvSpPr>
            <a:spLocks noGrp="1"/>
          </p:cNvSpPr>
          <p:nvPr>
            <p:ph idx="1"/>
          </p:nvPr>
        </p:nvSpPr>
        <p:spPr/>
        <p:txBody>
          <a:bodyPr>
            <a:noAutofit/>
          </a:bodyPr>
          <a:lstStyle/>
          <a:p>
            <a:pPr fontAlgn="t"/>
            <a:r>
              <a:rPr lang="en-US" sz="2800" dirty="0" smtClean="0"/>
              <a:t>Build Chap Research within Westlake High School</a:t>
            </a:r>
          </a:p>
          <a:p>
            <a:pPr lvl="1" fontAlgn="t"/>
            <a:r>
              <a:rPr lang="en-US" sz="2000" dirty="0" smtClean="0"/>
              <a:t>Succession planning</a:t>
            </a:r>
          </a:p>
          <a:p>
            <a:pPr lvl="1" fontAlgn="t"/>
            <a:r>
              <a:rPr lang="en-US" sz="2000" dirty="0" smtClean="0"/>
              <a:t>Refining business model</a:t>
            </a:r>
          </a:p>
          <a:p>
            <a:pPr lvl="1" fontAlgn="t"/>
            <a:r>
              <a:rPr lang="en-US" sz="2000" dirty="0" smtClean="0"/>
              <a:t>Continue developing projects</a:t>
            </a:r>
          </a:p>
          <a:p>
            <a:pPr fontAlgn="t"/>
            <a:r>
              <a:rPr lang="en-US" sz="2400" dirty="0" smtClean="0"/>
              <a:t>Expand to other schools</a:t>
            </a:r>
          </a:p>
        </p:txBody>
      </p:sp>
      <p:sp>
        <p:nvSpPr>
          <p:cNvPr id="4" name="Slide Number Placeholder 3"/>
          <p:cNvSpPr>
            <a:spLocks noGrp="1"/>
          </p:cNvSpPr>
          <p:nvPr>
            <p:ph type="sldNum" sz="quarter" idx="11"/>
          </p:nvPr>
        </p:nvSpPr>
        <p:spPr/>
        <p:txBody>
          <a:bodyPr/>
          <a:lstStyle/>
          <a:p>
            <a:fld id="{FF42613D-50F7-4B17-9446-E4565D2E90B5}" type="slidenum">
              <a:rPr lang="en-US" smtClean="0"/>
              <a:pPr/>
              <a:t>9</a:t>
            </a:fld>
            <a:endParaRPr lang="en-US"/>
          </a:p>
        </p:txBody>
      </p:sp>
      <p:sp>
        <p:nvSpPr>
          <p:cNvPr id="5" name="Footer Placeholder 4"/>
          <p:cNvSpPr>
            <a:spLocks noGrp="1"/>
          </p:cNvSpPr>
          <p:nvPr>
            <p:ph type="ftr" sz="quarter" idx="12"/>
          </p:nvPr>
        </p:nvSpPr>
        <p:spPr/>
        <p:txBody>
          <a:bodyPr/>
          <a:lstStyle/>
          <a:p>
            <a:r>
              <a:rPr lang="en-US" smtClean="0"/>
              <a:t>© 2015 - Chap Research</a:t>
            </a:r>
            <a:endParaRPr lang="en-US"/>
          </a:p>
        </p:txBody>
      </p:sp>
      <p:pic>
        <p:nvPicPr>
          <p:cNvPr id="7" name="Picture 2" descr="WESTA (Westlake &amp; Eanes Science &amp; Technology Association)"/>
          <p:cNvPicPr>
            <a:picLocks noChangeAspect="1" noChangeArrowheads="1"/>
          </p:cNvPicPr>
          <p:nvPr/>
        </p:nvPicPr>
        <p:blipFill>
          <a:blip r:embed="rId4" cstate="print"/>
          <a:srcRect/>
          <a:stretch>
            <a:fillRect/>
          </a:stretch>
        </p:blipFill>
        <p:spPr bwMode="auto">
          <a:xfrm>
            <a:off x="304800" y="5257800"/>
            <a:ext cx="4724400" cy="785033"/>
          </a:xfrm>
          <a:prstGeom prst="rect">
            <a:avLst/>
          </a:prstGeom>
          <a:ln>
            <a:noFill/>
          </a:ln>
          <a:effectLst>
            <a:outerShdw blurRad="190500" algn="tl" rotWithShape="0">
              <a:srgbClr val="000000">
                <a:alpha val="70000"/>
              </a:srgbClr>
            </a:outerShdw>
          </a:effectLst>
        </p:spPr>
      </p:pic>
      <p:pic>
        <p:nvPicPr>
          <p:cNvPr id="12" name="Picture 11" descr="image (12).jpg"/>
          <p:cNvPicPr>
            <a:picLocks noChangeAspect="1"/>
          </p:cNvPicPr>
          <p:nvPr/>
        </p:nvPicPr>
        <p:blipFill>
          <a:blip r:embed="rId5" cstate="print"/>
          <a:srcRect l="5833" t="8519" r="25833" b="8518"/>
          <a:stretch>
            <a:fillRect/>
          </a:stretch>
        </p:blipFill>
        <p:spPr>
          <a:xfrm>
            <a:off x="1600200" y="3429000"/>
            <a:ext cx="2345871" cy="1602058"/>
          </a:xfrm>
          <a:prstGeom prst="rect">
            <a:avLst/>
          </a:prstGeom>
        </p:spPr>
      </p:pic>
      <p:pic>
        <p:nvPicPr>
          <p:cNvPr id="13" name="Picture 12" descr="PCB.jpg"/>
          <p:cNvPicPr>
            <a:picLocks noChangeAspect="1"/>
          </p:cNvPicPr>
          <p:nvPr/>
        </p:nvPicPr>
        <p:blipFill>
          <a:blip r:embed="rId6" cstate="print"/>
          <a:stretch>
            <a:fillRect/>
          </a:stretch>
        </p:blipFill>
        <p:spPr>
          <a:xfrm>
            <a:off x="3886200" y="4114800"/>
            <a:ext cx="16256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843</Words>
  <Application>Microsoft Office PowerPoint</Application>
  <PresentationFormat>On-screen Show (4:3)</PresentationFormat>
  <Paragraphs>91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Why Make Chap Research?</vt:lpstr>
      <vt:lpstr>Why Make Chap Research?</vt:lpstr>
      <vt:lpstr>Why Make Chap Research?</vt:lpstr>
      <vt:lpstr>Why Make Chap Research?</vt:lpstr>
      <vt:lpstr>Chap Research Works</vt:lpstr>
      <vt:lpstr>Slide 8</vt:lpstr>
      <vt:lpstr>The Vision</vt:lpstr>
      <vt:lpstr>What we need</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 Research</dc:title>
  <dc:creator>Rachel</dc:creator>
  <cp:lastModifiedBy>Rachel</cp:lastModifiedBy>
  <cp:revision>90</cp:revision>
  <dcterms:created xsi:type="dcterms:W3CDTF">2015-02-28T03:20:59Z</dcterms:created>
  <dcterms:modified xsi:type="dcterms:W3CDTF">2015-03-10T01:42:02Z</dcterms:modified>
</cp:coreProperties>
</file>